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64" r:id="rId2"/>
    <p:sldId id="301" r:id="rId3"/>
    <p:sldId id="257" r:id="rId4"/>
    <p:sldId id="299" r:id="rId5"/>
    <p:sldId id="258" r:id="rId6"/>
    <p:sldId id="300" r:id="rId7"/>
    <p:sldId id="259" r:id="rId8"/>
    <p:sldId id="302" r:id="rId9"/>
    <p:sldId id="306" r:id="rId10"/>
    <p:sldId id="261" r:id="rId11"/>
    <p:sldId id="262" r:id="rId12"/>
    <p:sldId id="263" r:id="rId13"/>
    <p:sldId id="303" r:id="rId14"/>
    <p:sldId id="268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4" r:id="rId34"/>
    <p:sldId id="305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  <p:sldId id="27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BF26-9172-4F6C-9BFD-6DB79B110432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F12A-3035-4451-95DA-B6DE6E4E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C89A6-E6FE-4EAA-B385-8D831B642789}" type="slidenum">
              <a:rPr lang="fa-IR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6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30D0D2-496E-4DAC-BCE3-4765D45E32E1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5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BB1662-98E3-48B1-9D86-7444C2184315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711" y="1600202"/>
            <a:ext cx="6686549" cy="2262781"/>
          </a:xfrm>
        </p:spPr>
        <p:txBody>
          <a:bodyPr/>
          <a:lstStyle/>
          <a:p>
            <a:pPr algn="ctr" rtl="1"/>
            <a:r>
              <a:rPr lang="fa-I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تحلیل ریشه ای علل وقایع</a:t>
            </a:r>
            <a:br>
              <a:rPr lang="fa-I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</a:b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Root Cause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455" y="4028080"/>
            <a:ext cx="8825658" cy="861420"/>
          </a:xfrm>
        </p:spPr>
        <p:txBody>
          <a:bodyPr>
            <a:noAutofit/>
          </a:bodyPr>
          <a:lstStyle/>
          <a:p>
            <a:pPr algn="ctr" rtl="1"/>
            <a:r>
              <a:rPr lang="fa-I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مجتبی صداقت</a:t>
            </a:r>
          </a:p>
          <a:p>
            <a:pPr algn="ctr" rtl="1"/>
            <a:r>
              <a:rPr lang="fa-I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متخصص پزشکی اجتماعی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دانشیار دانشکده پزشکی تهران</a:t>
            </a:r>
          </a:p>
          <a:p>
            <a:pPr algn="ctr" rtl="1"/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WHO Fellowship of Clinical Governance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300" y="2044700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Fantezy" panose="00000400000000000000" pitchFamily="2" charset="-78"/>
              </a:rPr>
              <a:t>بسم الله الرحمن الرحیم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6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7"/>
    </mc:Choice>
    <mc:Fallback xmlns="">
      <p:transition spd="slow" advTm="323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2" y="570285"/>
            <a:ext cx="9404723" cy="1400530"/>
          </a:xfrm>
        </p:spPr>
        <p:txBody>
          <a:bodyPr/>
          <a:lstStyle/>
          <a:p>
            <a:pPr algn="ctr" rtl="1"/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فرآیند تحلیل علل ریشه ای</a:t>
            </a:r>
            <a:b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(Root Cause Analysis)</a:t>
            </a:r>
            <a: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/>
            </a:r>
            <a:br>
              <a:rPr lang="fa-I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238" y="1970815"/>
            <a:ext cx="8447887" cy="45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5"/>
    </mc:Choice>
    <mc:Fallback xmlns="">
      <p:transition spd="slow" advTm="384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تشکیل تیم:</a:t>
            </a:r>
            <a:b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1- اعضای تشکیل تیم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رئیس یا معاون درمان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مسئول ایمنی بیمارستان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فرد آموزش دیده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فرد درگیر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مطلع / مشاور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9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97"/>
    </mc:Choice>
    <mc:Fallback xmlns="">
      <p:transition spd="slow" advTm="22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2- زمان تشکیل تیم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پس از گزارش وقوع ( نه موقع گزارش تحلیل حادثه!!):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افراد ذی اثر از مرحله جمع آوری اطلاعات در فرآیند قرار داشته باشند.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0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6"/>
    </mc:Choice>
    <mc:Fallback xmlns="">
      <p:transition spd="slow" advTm="5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What happened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How Happened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Why Happened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توالی اقدامات تیم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14"/>
    </mc:Choice>
    <mc:Fallback xmlns="">
      <p:transition spd="slow" advTm="81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تعریف حادثه: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8"/>
            <a:ext cx="11767279" cy="4195481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باید بدون سوگرائی و صرفا متوجه واقعه رخ داده شده و تا حد امکان دقیق باشد.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این تعریف نباید از افراد یا موقعیت های حقیقی یا حقوقی اسم برده شود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نمونه بد: 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بیمار در اثر سهل انگاری پزشکِ بی مبالات، دارویی خطر ناک را دریافت کرد و به طرز فجیعی جان سپرد.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نمونه مناسب: 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بیمار در اثر دریافت داروی اشتباه فوت کرد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تعریف باید در سر برگ یا بشکل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water mark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در تمام اوراق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RCA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دیده شود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55"/>
    </mc:Choice>
    <mc:Fallback xmlns="">
      <p:transition spd="slow" advTm="14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جمع آوری اطلاعات:</a:t>
            </a:r>
            <a:b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62371"/>
            <a:ext cx="8946541" cy="4195481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مستندات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مصاحبه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3- تجهیزات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4- سایت حادثه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599509"/>
            <a:ext cx="5652551" cy="4242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77"/>
    </mc:Choice>
    <mc:Fallback xmlns="">
      <p:transition spd="slow" advTm="105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جمع آوری اطلاعات:</a:t>
            </a:r>
            <a:b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زمان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60 درصد وقت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RCA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را جمع آوری اطلاعات می گیرد.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گرچه بر اساس مقررات باید جلسه در سریعترین زمان تشکیل شود ولی تحلیل ریشه ای امری بیش از یک جلسه صوری و بی نتیجه را می طلبد.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شاید در یک بیمارستان در ماه بیش از 2 یا 3 مورد را نتوان بررسی کرد ولی از هر مورد چندین فرآیند معیوب شناسائی و اصلاح خواهد شد.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3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15"/>
    </mc:Choice>
    <mc:Fallback xmlns="">
      <p:transition spd="slow" advTm="126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088" y="122938"/>
            <a:ext cx="9961934" cy="1400530"/>
          </a:xfrm>
        </p:spPr>
        <p:txBody>
          <a:bodyPr/>
          <a:lstStyle/>
          <a:p>
            <a:pPr algn="r" rtl="1"/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ترسیم اطلاعات:</a:t>
            </a:r>
            <a:b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</a:b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خط / جدول زمانی وقوع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(Time Line/ Table)</a:t>
            </a: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248"/>
            <a:ext cx="12082072" cy="419548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مرتب کردن اطلاعات استخراج شده از پرونده از صفحه اول تا آخر  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روی فیش های کاغذی یا الکترونیک بر اساس زمان ( روز و ساعت)شامل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شرح حال، معاینه، آزمایشات، تصویر برداری، مشاوره ها و اقدامات تشخیصی درمان و نتایج آنها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مرور اطلاعات توسط تیم از جعبه به جعبه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3- مشخص کردن اقدامات نا ایمن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(Unsafe Act)</a:t>
            </a: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اقدام یا عدم اقدامی که منجر به آسیب یا افزایش احتمال آسیب برای بیمار شده است.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4- فهرست کردن اقدامات ایمن و پاسخ به دو پرسش زیر: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5- اگر این امر نبود این حادثه رخ نمی داد؟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6- اگر این امر نباشد این حادثه رخ نخواهد داد؟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7- پاسخ هر کدام که مثبت شد آن اقدام نا ایمن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Root Cause</a:t>
            </a: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شناخته می شود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97"/>
    </mc:Choice>
    <mc:Fallback xmlns="">
      <p:transition spd="slow" advTm="376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ترسیم نمودار تحلیلی علت ریشه ای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شبکه علیت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استخوان ماهی یا ایشی کاوا: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5M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Man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Machine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Material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Method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Management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3- پنج چرا؟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0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5"/>
    </mc:Choice>
    <mc:Fallback xmlns="">
      <p:transition spd="slow" advTm="88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انتخاب راه حل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دریافت پیشنهادات تیم و ثبت در جدول امتیاز دهی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اعطا امتیاز بر اساس دو معیار</a:t>
            </a:r>
            <a:r>
              <a:rPr lang="fa-IR" sz="32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مهم 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</a:t>
            </a:r>
            <a:r>
              <a:rPr lang="fa-IR" sz="32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ممکن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بودن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توافق نهائی بر سر راه حل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0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07"/>
    </mc:Choice>
    <mc:Fallback xmlns="">
      <p:transition spd="slow" advTm="139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1" y="109818"/>
            <a:ext cx="9404723" cy="140053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سؤالات رایج: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0300" y="1486828"/>
            <a:ext cx="13017501" cy="419548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مخصوص شغل ماست؟ خیر</a:t>
            </a: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مخصوص کشور ماست؟ خیر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در سالهای اخیر زیاد شده؟ خیر</a:t>
            </a: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قابل پیش گیری است؟ بله</a:t>
            </a: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سهمی قابل پیش گیری است؟ بالای 75 درصد</a:t>
            </a: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سهمی از خطا ریشه فردی دارد؟ 10 درصد</a:t>
            </a:r>
          </a:p>
          <a:p>
            <a:pPr marL="0" indent="0" algn="r" rtl="1">
              <a:buNone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خطاها یک ریشه اصلی دارند؟ خیر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39"/>
    </mc:Choice>
    <mc:Fallback xmlns="">
      <p:transition spd="slow" advTm="168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تدوین برنامه عملیاتی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تدوین مراحل لازم برای انجام کار (های) انتخاب شده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مشخص کردن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4WH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در جدول برنامه عملیاتی: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What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Who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When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Where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How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80"/>
    </mc:Choice>
    <mc:Fallback xmlns="">
      <p:transition spd="slow" advTm="6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پی گیری اجرای برنامه و اثر آن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ساختار های ساده مبتنی بر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کاغذ نظیر صورت جلسه و دستور جلسه، تقویم کاغذی و دفترچه، تعیین فرد مسئول پی گیری تا استفاده از ساختار های الکترونیک نظیر سیستم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reminder</a:t>
            </a:r>
            <a:r>
              <a:rPr lang="fa-I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اتوماسیون اداری و نرم افزار های مدیریت پروژه نظیر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MS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9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5"/>
    </mc:Choice>
    <mc:Fallback xmlns="">
      <p:transition spd="slow" advTm="90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48827"/>
              </p:ext>
            </p:extLst>
          </p:nvPr>
        </p:nvGraphicFramePr>
        <p:xfrm>
          <a:off x="3376477" y="285751"/>
          <a:ext cx="8229600" cy="6400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506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تاريخ برگزاري جلسه :1390/8/23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fa-IR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صورتجلسه كميته مورتاليتي  </a:t>
                      </a: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پرونده محمد مهدي .....،</a:t>
                      </a:r>
                      <a:r>
                        <a:rPr lang="fa-IR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</a:t>
                      </a:r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نازنين زهرا.......</a:t>
                      </a:r>
                      <a:r>
                        <a:rPr lang="fa-IR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، </a:t>
                      </a:r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پدرام ........</a:t>
                      </a:r>
                      <a:r>
                        <a:rPr lang="fa-IR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،</a:t>
                      </a: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سيده  ساجد....... فالت نداشتند و نيازي به بحث نبود.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در مورد علي ........ علت فوت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pre operative MI </a:t>
                      </a:r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مي باشد. بهتر بود بيمار قبل از عمل آنژيو مي شد. ضمناً پمپ نسبتاً طولاني بوده است.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در مورد خديجه ....... دريچه آئورت تعويض نشده و به علت چسبندگي شديد ريه خونريزي رخ داده است.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در مورد سيدمحمود ........ بهتر بود  يا بالون پمپ اصلاً گذاشته نمي شد و يا اگر گذاشته شده بود خارج نمي گرديد ضمناً مقرر شد در اين مورد از آقاي دكتر...... سوال شود.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lvl="0" algn="r" rtl="1"/>
                      <a:r>
                        <a:rPr lang="fa-IR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در مورد سارينا ........ مقرر شد به رزيدنت جراحي مربوطه آقاي دكتر............... در مورد كت داون نكردن بيمار به بهانه نداشتن وسايل تذكر داده شود.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  <a:p>
                      <a:pPr algn="r" rtl="1"/>
                      <a:r>
                        <a:rPr lang="fa-IR" sz="3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             </a:t>
                      </a:r>
                      <a:endParaRPr lang="en-US" sz="3600" dirty="0">
                        <a:solidFill>
                          <a:schemeClr val="bg1"/>
                        </a:solidFill>
                        <a:cs typeface="Nazanin" pitchFamily="2" charset="-78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79"/>
    </mc:Choice>
    <mc:Fallback xmlns="">
      <p:transition spd="slow" advTm="6397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94141"/>
              </p:ext>
            </p:extLst>
          </p:nvPr>
        </p:nvGraphicFramePr>
        <p:xfrm>
          <a:off x="3650796" y="779689"/>
          <a:ext cx="8286750" cy="5429250"/>
        </p:xfrm>
        <a:graphic>
          <a:graphicData uri="http://schemas.openxmlformats.org/drawingml/2006/table">
            <a:tbl>
              <a:tblPr/>
              <a:tblGrid>
                <a:gridCol w="828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29250">
                <a:tc>
                  <a:txBody>
                    <a:bodyPr/>
                    <a:lstStyle/>
                    <a:p>
                      <a:pPr algn="ctr"/>
                      <a:r>
                        <a:rPr lang="fa-IR" sz="4000" dirty="0">
                          <a:solidFill>
                            <a:srgbClr val="FF0000"/>
                          </a:solidFill>
                          <a:cs typeface="Nazanin" pitchFamily="2" charset="-78"/>
                        </a:rPr>
                        <a:t>اعضاي</a:t>
                      </a:r>
                      <a:r>
                        <a:rPr lang="fa-IR" sz="4000" baseline="0" dirty="0">
                          <a:solidFill>
                            <a:srgbClr val="FF0000"/>
                          </a:solidFill>
                          <a:cs typeface="Nazanin" pitchFamily="2" charset="-78"/>
                        </a:rPr>
                        <a:t> تيم تحليل علل ريشه اي وقايع  :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1- آقاي دكتر ...... 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2- آقاي دكتر ........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3- آقاي دكتر صداقت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4- آقاي دكتر ........</a:t>
                      </a:r>
                    </a:p>
                    <a:p>
                      <a:pPr algn="r" rtl="1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5- آقاي دكتر .......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6- آقاي دكتر ......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7-خانم دكتر.........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8-  آقاي .........</a:t>
                      </a:r>
                    </a:p>
                    <a:p>
                      <a:pPr algn="r"/>
                      <a:r>
                        <a:rPr lang="fa-IR" sz="24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9- آقاي.............</a:t>
                      </a:r>
                    </a:p>
                  </a:txBody>
                  <a:tcPr marL="91439" marR="914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7"/>
    </mc:Choice>
    <mc:Fallback xmlns="">
      <p:transition spd="slow" advTm="1134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17019"/>
              </p:ext>
            </p:extLst>
          </p:nvPr>
        </p:nvGraphicFramePr>
        <p:xfrm>
          <a:off x="3966529" y="606426"/>
          <a:ext cx="7907337" cy="5711825"/>
        </p:xfrm>
        <a:graphic>
          <a:graphicData uri="http://schemas.openxmlformats.org/drawingml/2006/table">
            <a:tbl>
              <a:tblPr/>
              <a:tblGrid>
                <a:gridCol w="7907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11825">
                <a:tc>
                  <a:txBody>
                    <a:bodyPr/>
                    <a:lstStyle/>
                    <a:p>
                      <a:pPr algn="l" rtl="1"/>
                      <a:r>
                        <a:rPr lang="en-US" sz="32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 </a:t>
                      </a:r>
                      <a:r>
                        <a:rPr lang="fa-IR" sz="32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 </a:t>
                      </a:r>
                    </a:p>
                    <a:p>
                      <a:pPr algn="l" rtl="1"/>
                      <a:endParaRPr lang="fa-IR" sz="3200" dirty="0">
                        <a:solidFill>
                          <a:schemeClr val="bg1"/>
                        </a:solidFill>
                        <a:cs typeface="Nazanin" pitchFamily="2" charset="-78"/>
                      </a:endParaRPr>
                    </a:p>
                    <a:p>
                      <a:pPr algn="justLow" rtl="1"/>
                      <a:r>
                        <a:rPr lang="fa-IR" sz="36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با تشكر از همكاران بخش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CCU</a:t>
                      </a:r>
                      <a:r>
                        <a:rPr lang="fa-IR" sz="36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كه نهايت همكاري را با اعضاء تيم داشتند .</a:t>
                      </a:r>
                    </a:p>
                    <a:p>
                      <a:pPr algn="justLow" rtl="1"/>
                      <a:r>
                        <a:rPr lang="fa-IR" sz="360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اين</a:t>
                      </a:r>
                      <a:r>
                        <a:rPr lang="fa-IR" sz="3600" baseline="0" dirty="0">
                          <a:solidFill>
                            <a:schemeClr val="bg1"/>
                          </a:solidFill>
                          <a:cs typeface="Nazanin" pitchFamily="2" charset="-78"/>
                        </a:rPr>
                        <a:t> تحليل حاصل چندين جلسه مصاحبه با پزشك معالج ،رزيدنت،پرستار و مسئول شيفت و سرپرستار و بازديد از بخش و كنترل دستگاه ها ميباشد .كه حدود32 ساعت كاري را شامل ميشود.</a:t>
                      </a:r>
                      <a:endParaRPr lang="fa-IR" sz="3600" dirty="0">
                        <a:solidFill>
                          <a:schemeClr val="bg1"/>
                        </a:solidFill>
                        <a:cs typeface="Nazanin" pitchFamily="2" charset="-78"/>
                      </a:endParaRPr>
                    </a:p>
                  </a:txBody>
                  <a:tcPr marL="91442" marR="91442" marT="45718" marB="4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"/>
    </mc:Choice>
    <mc:Fallback xmlns="">
      <p:transition spd="slow" advTm="26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9836" y="1429568"/>
            <a:ext cx="7772400" cy="30575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fa-IR" sz="4800" b="1" dirty="0">
                <a:latin typeface="IranNastaliq" pitchFamily="18" charset="0"/>
                <a:cs typeface="IranNastaliq" pitchFamily="18" charset="0"/>
              </a:rPr>
              <a:t>تحليل علل ريشه ای وقايع</a:t>
            </a:r>
            <a:endParaRPr lang="en-US" sz="4800" b="1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371600"/>
          </a:xfrm>
        </p:spPr>
        <p:txBody>
          <a:bodyPr/>
          <a:lstStyle/>
          <a:p>
            <a:pPr algn="r" rtl="1" eaLnBrk="1" hangingPunct="1"/>
            <a:r>
              <a:rPr lang="fa-IR" altLang="en-US" sz="2800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مرکز آموزشی، ..............</a:t>
            </a:r>
          </a:p>
          <a:p>
            <a:pPr algn="r" rtl="1" eaLnBrk="1" hangingPunct="1"/>
            <a:r>
              <a:rPr lang="fa-IR" altLang="en-US" sz="2400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خرداد 1391</a:t>
            </a:r>
            <a:endParaRPr lang="en-US" altLang="en-US" sz="2400" b="1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8196" name="Picture 2" descr="C:\Documents and Settings\Admin\My Documents\My Pictures\untitledsa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9612"/>
            <a:ext cx="1333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z="3600" dirty="0">
                <a:cs typeface="B Titr" panose="00000700000000000000" pitchFamily="2" charset="-78"/>
              </a:rPr>
              <a:t>بیمار با تنگی نفس و دریچه مصنوعی</a:t>
            </a:r>
            <a:endParaRPr lang="en-US" alt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941" y="2662519"/>
            <a:ext cx="8946541" cy="419548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400" dirty="0">
                <a:cs typeface="B Nazanin" panose="00000400000000000000" pitchFamily="2" charset="-78"/>
              </a:rPr>
              <a:t>خانم 61 ساله با مشکل درد پشت و تشدید تنگی نفس از یک هفته پیش نزد متخصص قلب در استان بوشهررفته است. بیمار 5 سال پیش با تشخیص تنگی روماتیک میترال تعویض دریچه از جنس فلزی شده است و وارفارین می خورد. متخصص با تشخیص بد کار کردن دریچه به بیمار توصیه اعزام به تهران و بستری در بیمارستان را می کند. همچنین برای آماده شدن بیمار جهت آنژیوگرافی احتمالی </a:t>
            </a:r>
            <a:r>
              <a:rPr lang="fa-IR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به قطع وارفارین </a:t>
            </a:r>
            <a:r>
              <a:rPr lang="fa-IR" sz="2400" dirty="0">
                <a:cs typeface="B Nazanin" panose="00000400000000000000" pitchFamily="2" charset="-78"/>
              </a:rPr>
              <a:t>می کند. در مراجعه به بیمارستان بیمار را بستری و ضمن درخواست آزمایش های لازم، وی را برای آنژیو گرافی روز بعد کاندید میکنند.</a:t>
            </a:r>
          </a:p>
          <a:p>
            <a:pPr marL="0" indent="0" algn="r" rtl="1">
              <a:buNone/>
              <a:defRPr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3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7"/>
    </mc:Choice>
    <mc:Fallback xmlns="">
      <p:transition spd="slow" advTm="454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570" y="2031275"/>
            <a:ext cx="8362950" cy="4525963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defRPr/>
            </a:pPr>
            <a:r>
              <a:rPr lang="fa-IR" sz="2400" dirty="0">
                <a:cs typeface="B Nazanin" panose="00000400000000000000" pitchFamily="2" charset="-78"/>
              </a:rPr>
              <a:t>آنژیو گرافی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توسط دستیار سال دو با سابقه 4 بار آنژیوگرافی در حضور استاد </a:t>
            </a:r>
            <a:r>
              <a:rPr lang="fa-IR" sz="2400" dirty="0">
                <a:cs typeface="B Nazanin" panose="00000400000000000000" pitchFamily="2" charset="-78"/>
              </a:rPr>
              <a:t>انجام شد. ( این کار با سوراخ شدگی دیوار پشت شریان فمورال همراه بوده است)</a:t>
            </a:r>
          </a:p>
          <a:p>
            <a:pPr algn="r" rtl="1" eaLnBrk="1" hangingPunct="1">
              <a:defRPr/>
            </a:pPr>
            <a:r>
              <a:rPr lang="fa-IR" sz="2400" dirty="0">
                <a:cs typeface="B Nazanin" panose="00000400000000000000" pitchFamily="2" charset="-78"/>
              </a:rPr>
              <a:t>ساعت 9 صبح آنژیو اتمام یافته و بیمار به بخش منتقل می شود.ساعت 13 درخواست </a:t>
            </a:r>
            <a:r>
              <a:rPr lang="en-US" sz="2400" dirty="0">
                <a:cs typeface="B Nazanin" panose="00000400000000000000" pitchFamily="2" charset="-78"/>
              </a:rPr>
              <a:t>PT </a:t>
            </a:r>
            <a:r>
              <a:rPr lang="fa-IR" sz="2400" dirty="0">
                <a:cs typeface="B Nazanin" panose="00000400000000000000" pitchFamily="2" charset="-78"/>
              </a:rPr>
              <a:t>می شود.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ساعت 18:30 جواب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PT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حاضر شده </a:t>
            </a:r>
            <a:r>
              <a:rPr lang="fa-IR" sz="2400" dirty="0">
                <a:cs typeface="B Nazanin" panose="00000400000000000000" pitchFamily="2" charset="-78"/>
              </a:rPr>
              <a:t>ساعت 19 به رزیدنت جهت خروج دسیله اطلاع داده شده است. ساعت 19:30 دسیله کشیده می شود. ساعت 20 بیمار دچار افت فشار می گردد. برای بیمار با تشخیص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احتمالی شوک وازوواگال اقدام به بالا بردن پا و افزایش سرعت سرم، تزریق آتروپین می کنند </a:t>
            </a:r>
            <a:r>
              <a:rPr lang="fa-IR" sz="2400" dirty="0">
                <a:cs typeface="B Nazanin" panose="00000400000000000000" pitchFamily="2" charset="-78"/>
              </a:rPr>
              <a:t>و آپنه با آمبوبگ بهبود می یابد وبيمار سریع برمی گردد.</a:t>
            </a:r>
          </a:p>
          <a:p>
            <a:pPr algn="r" rtl="1" eaLnBrk="1" hangingPunct="1">
              <a:defRPr/>
            </a:pPr>
            <a:r>
              <a:rPr lang="fa-IR" sz="2400" dirty="0">
                <a:cs typeface="B Nazanin" panose="00000400000000000000" pitchFamily="2" charset="-78"/>
              </a:rPr>
              <a:t>علائم شوک بیمار به تدریج تشدید می شود. این در حالیست که به دلیل رسیدن وقت شام یا استراحتِ پرسنل، به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جز یک پرستار طرحی کسی در بخش نیست </a:t>
            </a:r>
            <a:r>
              <a:rPr lang="fa-IR" sz="2400" dirty="0">
                <a:solidFill>
                  <a:srgbClr val="FFFF00"/>
                </a:solidFill>
                <a:cs typeface="B Nazanin" panose="00000400000000000000" pitchFamily="2" charset="-78"/>
              </a:rPr>
              <a:t>و </a:t>
            </a: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آلارم های دستگاه های مانیتور خاموش بوده اند</a:t>
            </a:r>
            <a:r>
              <a:rPr lang="fa-IR" sz="2400" dirty="0">
                <a:cs typeface="B Nazanin" panose="00000400000000000000" pitchFamily="2" charset="-78"/>
              </a:rPr>
              <a:t>. پرستار حین گردش اتفاقی در بخش متوجه بدحالی مریض شده و دستیار را صدا می زند. دستیار بلافاصله بر بالین بیمار حاضر شده و متوجه قضیه شده و به فلوی جراحی قلب خبر می دهد. </a:t>
            </a:r>
          </a:p>
          <a:p>
            <a:pPr algn="r" rtl="1" eaLnBrk="1" hangingPunct="1">
              <a:defRPr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  <a:defRPr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44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87"/>
    </mc:Choice>
    <mc:Fallback xmlns="">
      <p:transition spd="slow" advTm="11438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endParaRPr lang="en-US" altLang="en-US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90" y="2470929"/>
            <a:ext cx="8946541" cy="419548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فلو با یک ساعت تاخیر خود را می رساند</a:t>
            </a:r>
            <a:r>
              <a:rPr lang="fa-IR" sz="2400" dirty="0">
                <a:cs typeface="B Nazanin" panose="00000400000000000000" pitchFamily="2" charset="-78"/>
              </a:rPr>
              <a:t>، در حالیکه بیمار  علیرغم دریافت مایع و خون دچار شوک و در حال </a:t>
            </a:r>
            <a:r>
              <a:rPr lang="en-US" sz="2400" dirty="0">
                <a:cs typeface="B Nazanin" panose="00000400000000000000" pitchFamily="2" charset="-78"/>
              </a:rPr>
              <a:t>CPR</a:t>
            </a:r>
            <a:r>
              <a:rPr lang="fa-IR" sz="2400" dirty="0">
                <a:cs typeface="B Nazanin" panose="00000400000000000000" pitchFamily="2" charset="-78"/>
              </a:rPr>
              <a:t> بود. </a:t>
            </a:r>
          </a:p>
          <a:p>
            <a:pPr algn="r" rtl="1" eaLnBrk="1" hangingPunct="1">
              <a:defRPr/>
            </a:pPr>
            <a:r>
              <a:rPr lang="fa-IR" sz="2400" dirty="0">
                <a:cs typeface="B Nazanin" panose="00000400000000000000" pitchFamily="2" charset="-78"/>
              </a:rPr>
              <a:t>در اقدامی ناامیدانه اقدام به استرنوتومی و ماساژ اکسترنال قلب کرده ولی فایده نداشته و بیمار فوت می کند.</a:t>
            </a:r>
          </a:p>
        </p:txBody>
      </p:sp>
    </p:spTree>
    <p:extLst>
      <p:ext uri="{BB962C8B-B14F-4D97-AF65-F5344CB8AC3E}">
        <p14:creationId xmlns:p14="http://schemas.microsoft.com/office/powerpoint/2010/main" val="2821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9"/>
    </mc:Choice>
    <mc:Fallback xmlns="">
      <p:transition spd="slow" advTm="2600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541" y="2065981"/>
            <a:ext cx="8946541" cy="4195481"/>
          </a:xfrm>
        </p:spPr>
        <p:txBody>
          <a:bodyPr>
            <a:normAutofit/>
          </a:bodyPr>
          <a:lstStyle/>
          <a:p>
            <a:pPr marL="0" indent="0" algn="ctr" rtl="1">
              <a:buNone/>
              <a:defRPr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سؤال:</a:t>
            </a:r>
          </a:p>
          <a:p>
            <a:pPr algn="r" rtl="1" eaLnBrk="1" hangingPunct="1">
              <a:defRPr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یک جمله بدون اعلام نام مقصّر بیان کنید که چه اتفاقی رخ داده است؟</a:t>
            </a:r>
          </a:p>
          <a:p>
            <a:pPr algn="r" rtl="1" eaLnBrk="1" hangingPunct="1">
              <a:defRPr/>
            </a:pP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نظر شما ریشه این اتفاق چیست و چه می شود انجام داد تا دوباره این امر تکرار نگردد؟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 eaLnBrk="1" hangingPunct="1"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2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"/>
    </mc:Choice>
    <mc:Fallback xmlns="">
      <p:transition spd="slow" advTm="14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1" y="109818"/>
            <a:ext cx="9404723" cy="140053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تعریف خطا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20579" y="1019091"/>
            <a:ext cx="13017501" cy="4195481"/>
          </a:xfrm>
        </p:spPr>
        <p:txBody>
          <a:bodyPr>
            <a:no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نرسیدن به هدف: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برنامه اشتباه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اشتباه برنامه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خطای پزشکی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(Medical Error)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در حوزه پزشکی چه منجر به آسیب بشود یا نشود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نزدیک به حادثه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(Near Miss)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اگر منجر به آسیب نشود</a:t>
            </a:r>
            <a:endParaRPr lang="fa-I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رویداد ناگوار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(Adverse Event)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اگر منجر به آسیب بشود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رویداد فاجعه آمیز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(Sentinel Event)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اگر منجر به آسیب جدی بشود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اشتباه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(Mistake) 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انتخاب کار یا برنامه غلط ( برنامه بد)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لغزش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Slips)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خطا در اجرا ( از دستم در رفت!!)( اجرای بد)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غفلت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(Laps) 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فراموشی ( از ذهنم رفت!!) ( حافظه بد)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تخطی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(Violation) 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آگاهانه از دستورالعمل سرپیچی کردن با نیّت خیر خواهانه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جرم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(Crime)</a:t>
            </a: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آگاهانه از دستورالعمل سرپیچی کردن با نیّت سوء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endParaRPr lang="fa-I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6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43"/>
    </mc:Choice>
    <mc:Fallback xmlns="">
      <p:transition spd="slow" advTm="24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651" y="647906"/>
            <a:ext cx="4341949" cy="14005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happened?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565400" y="2971800"/>
            <a:ext cx="731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/>
              <a:t>بیمار بر اثر خونریزی رتروپریتونال فوت شد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25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1"/>
    </mc:Choice>
    <mc:Fallback xmlns="">
      <p:transition spd="slow" advTm="187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415" y="740104"/>
            <a:ext cx="4499120" cy="14005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it Happened?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901" y="1887586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خانم 61 ساله (دیابتی) چهارشنبه 1391/2/20با شکایت درد پشت و سابقه </a:t>
            </a:r>
            <a:r>
              <a:rPr lang="en-US" sz="1100" b="1" dirty="0"/>
              <a:t>MVR</a:t>
            </a:r>
            <a:r>
              <a:rPr lang="fa-IR" sz="1100" b="1" dirty="0"/>
              <a:t> جهت آنژیوگرافی مراجعه می کند .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4007126" y="1914574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200" b="1" dirty="0"/>
              <a:t>انجام آنژیوگرافی صبح روز یکشنبه 1391/2/24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686701" y="1914574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ساعت 9 صبح آنژیو اتمام یافته و بیمار به بخش منتقل می شود.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ساعت 13 درخواست </a:t>
            </a:r>
            <a:r>
              <a:rPr lang="en-US" sz="1200" b="1" dirty="0"/>
              <a:t>PT</a:t>
            </a:r>
            <a:r>
              <a:rPr lang="fa-IR" sz="1200" b="1" dirty="0"/>
              <a:t> می شود 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7439301" y="1906636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ساعت 18:30 جواب </a:t>
            </a:r>
            <a:r>
              <a:rPr lang="en-US" sz="1200" b="1" dirty="0"/>
              <a:t>PT</a:t>
            </a:r>
            <a:r>
              <a:rPr lang="fa-IR" sz="1200" b="1" dirty="0"/>
              <a:t> حاضر شده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ساعت 19 به رزیدنت جهت خروج دسیله اطلاع داده شده است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9115701" y="1906636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200" b="1" dirty="0"/>
              <a:t>ساعت 19:30 دسیله کشیده می شود.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9115701" y="3714799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100" b="1" dirty="0"/>
              <a:t>ساعت </a:t>
            </a:r>
            <a:r>
              <a:rPr lang="en-US" sz="1100" b="1" dirty="0"/>
              <a:t>20</a:t>
            </a:r>
            <a:r>
              <a:rPr lang="fa-IR" sz="1100" b="1" dirty="0"/>
              <a:t> بیمار دچار افت فشار می گردد.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100" b="1" dirty="0"/>
              <a:t>تزریق آتروپین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100" b="1" dirty="0"/>
              <a:t>آپنه با آمبوبگ بهبود می یابد وبيمار سریع برمی گردد.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2333901" y="5427711"/>
            <a:ext cx="1447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200" b="1" dirty="0"/>
              <a:t>ساعت 23:15 اعلام فوت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4007126" y="5427711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r" rtl="1">
              <a:buFont typeface="Arial" pitchFamily="34" charset="0"/>
              <a:buChar char="•"/>
              <a:defRPr/>
            </a:pPr>
            <a:r>
              <a:rPr lang="fa-IR" sz="1200" b="1" dirty="0"/>
              <a:t>ساعت 22:50 درخواست مشاوره جراحی و نفرولوژي </a:t>
            </a:r>
          </a:p>
          <a:p>
            <a:pPr marL="171450" indent="-171450" algn="r" rtl="1">
              <a:buFont typeface="Arial" pitchFamily="34" charset="0"/>
              <a:buChar char="•"/>
              <a:defRPr/>
            </a:pPr>
            <a:r>
              <a:rPr lang="fa-IR" sz="1200" b="1" dirty="0"/>
              <a:t>شروع </a:t>
            </a:r>
            <a:r>
              <a:rPr lang="en-US" sz="1200" b="1" dirty="0"/>
              <a:t>CPR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6539" y="5403899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200" b="1" dirty="0"/>
              <a:t>ساعت 22:10 افت فشار مجدد و کاهش کامل هوشیاری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7439301" y="5403899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ساعت 21 قطع </a:t>
            </a:r>
            <a:r>
              <a:rPr lang="en-US" sz="1200" b="1" dirty="0"/>
              <a:t>TNG</a:t>
            </a:r>
            <a:r>
              <a:rPr lang="fa-IR" sz="1200" b="1" dirty="0"/>
              <a:t> 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معاینه مجدد شکم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اقدام به تزریق گلوکز 1/50 با 86=</a:t>
            </a:r>
            <a:r>
              <a:rPr lang="en-US" sz="1200" b="1" dirty="0"/>
              <a:t> BS</a:t>
            </a:r>
          </a:p>
          <a:p>
            <a:pPr marL="171450" indent="-171450" algn="just" rtl="1">
              <a:buFont typeface="Arial" pitchFamily="34" charset="0"/>
              <a:buChar char="•"/>
              <a:defRPr/>
            </a:pPr>
            <a:r>
              <a:rPr lang="fa-IR" sz="1200" b="1" dirty="0"/>
              <a:t>اعلام جواب 7.1:</a:t>
            </a:r>
            <a:r>
              <a:rPr lang="en-US" sz="1200" b="1" dirty="0" err="1"/>
              <a:t>Hb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9115701" y="5403899"/>
            <a:ext cx="1447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ساعت 20:30 اطلاع مجدد به دستیار</a:t>
            </a:r>
          </a:p>
          <a:p>
            <a:pPr algn="ctr" rtl="1">
              <a:defRPr/>
            </a:pPr>
            <a:r>
              <a:rPr lang="fa-IR" sz="1200" b="1" dirty="0"/>
              <a:t> در خصوص کاهش سطح هوشیاری و انجام اقدام لازم</a:t>
            </a:r>
            <a:endParaRPr lang="en-US" sz="1200" b="1" dirty="0"/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3781702" y="2382886"/>
            <a:ext cx="225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5454927" y="2409874"/>
            <a:ext cx="2317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 flipV="1">
            <a:off x="7134501" y="2401936"/>
            <a:ext cx="304800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87101" y="2382886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>
            <a:off x="9839601" y="2897237"/>
            <a:ext cx="0" cy="817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9839601" y="4705399"/>
            <a:ext cx="0" cy="69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  <a:endCxn id="14" idx="3"/>
          </p:cNvCxnSpPr>
          <p:nvPr/>
        </p:nvCxnSpPr>
        <p:spPr>
          <a:xfrm flipH="1">
            <a:off x="8887101" y="5899199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104339" y="5899199"/>
            <a:ext cx="334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1"/>
          </p:cNvCxnSpPr>
          <p:nvPr/>
        </p:nvCxnSpPr>
        <p:spPr>
          <a:xfrm flipH="1">
            <a:off x="5454927" y="5899199"/>
            <a:ext cx="201613" cy="23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1"/>
            <a:endCxn id="11" idx="3"/>
          </p:cNvCxnSpPr>
          <p:nvPr/>
        </p:nvCxnSpPr>
        <p:spPr>
          <a:xfrm flipH="1">
            <a:off x="3781702" y="5923011"/>
            <a:ext cx="225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360" name="Picture 2" descr="C:\Documents and Settings\Admin\My Documents\My Pictures\31903_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501" y="3324274"/>
            <a:ext cx="1600200" cy="1598612"/>
          </a:xfrm>
        </p:spPr>
      </p:pic>
    </p:spTree>
    <p:extLst>
      <p:ext uri="{BB962C8B-B14F-4D97-AF65-F5344CB8AC3E}">
        <p14:creationId xmlns:p14="http://schemas.microsoft.com/office/powerpoint/2010/main" val="21769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08"/>
    </mc:Choice>
    <mc:Fallback xmlns="">
      <p:transition spd="slow" advTm="6220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Unsafe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وارفارين در بيرون از بيمارستان کاملا قطع شده بود.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جواب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FFFF00"/>
                </a:solidFill>
                <a:cs typeface="Nazanin" pitchFamily="2" charset="-78"/>
              </a:rPr>
              <a:t> </a:t>
            </a: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و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PTT</a:t>
            </a:r>
            <a:r>
              <a:rPr lang="en-US" sz="2800" dirty="0">
                <a:solidFill>
                  <a:srgbClr val="FFFF00"/>
                </a:solidFill>
                <a:cs typeface="Nazanin" pitchFamily="2" charset="-78"/>
              </a:rPr>
              <a:t> </a:t>
            </a: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 بيمار به موقع انجام و گزارش نشده است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محل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Puncture</a:t>
            </a: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 به درستي انتخاب نشده است.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تغيير علائم حياتي بيمار پس از کشيدن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sheet</a:t>
            </a: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 گزارش نشده بود.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 بيماربه موقع چک نشد.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درمان طبي صحيح بر روي بيمار صورت نگرفته است.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شرايط بيمار به جراح دير اطلاع داده شد.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fa-IR" sz="2800" dirty="0">
                <a:solidFill>
                  <a:srgbClr val="FFFF00"/>
                </a:solidFill>
                <a:cs typeface="Nazanin" pitchFamily="2" charset="-78"/>
              </a:rPr>
              <a:t>دستيار جراحي بيمار را به اتاق عمل انتقال نداد.</a:t>
            </a:r>
          </a:p>
          <a:p>
            <a:pPr marL="0" indent="0" algn="r" rtl="1">
              <a:buNone/>
              <a:defRPr/>
            </a:pPr>
            <a:endParaRPr lang="fa-IR" sz="2800" dirty="0">
              <a:solidFill>
                <a:srgbClr val="FFFF00"/>
              </a:solidFill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6"/>
    </mc:Choice>
    <mc:Fallback xmlns="">
      <p:transition spd="slow" advTm="1275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66159" y="274638"/>
            <a:ext cx="8229600" cy="639762"/>
          </a:xfrm>
        </p:spPr>
        <p:txBody>
          <a:bodyPr/>
          <a:lstStyle/>
          <a:p>
            <a:pPr algn="ctr" rtl="1" eaLnBrk="1" hangingPunct="1"/>
            <a:r>
              <a:rPr lang="fa-IR" altLang="en-US" sz="3600" b="1" dirty="0">
                <a:cs typeface="Nazanin" panose="00000500000000000000" pitchFamily="2" charset="-78"/>
              </a:rPr>
              <a:t>تحليل علل ريشه اي</a:t>
            </a:r>
            <a:endParaRPr lang="en-US" altLang="en-US" sz="3600" b="1" dirty="0">
              <a:cs typeface="Nazanin" panose="000005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70216" y="914400"/>
          <a:ext cx="8621487" cy="57904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1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972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Nazanin" pitchFamily="2" charset="-78"/>
                        </a:rPr>
                        <a:t>Barrier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بلي/</a:t>
                      </a:r>
                      <a:r>
                        <a:rPr lang="fa-IR" sz="1600" baseline="0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 خير</a:t>
                      </a:r>
                      <a:endParaRPr lang="en-US" sz="1600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Nazanin" pitchFamily="2" charset="-78"/>
                        </a:rPr>
                        <a:t>Root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Nazanin" pitchFamily="2" charset="-78"/>
                        </a:rPr>
                        <a:t> Cause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رديف</a:t>
                      </a:r>
                      <a:endParaRPr lang="en-US" sz="1600" b="1" dirty="0">
                        <a:solidFill>
                          <a:schemeClr val="tx1"/>
                        </a:solidFill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cs typeface="Nazanin" pitchFamily="2" charset="-78"/>
                        </a:rPr>
                        <a:t>-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خير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عدم ( آگاهي، اجراء، وجود ) پروتكل صحيح آنتي كواگولانت تراپي در بيماران دريچه اي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1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948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تهيه دستور العمل-آموزش دستياران(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Skill Lab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)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عدم نظارت كافي بر فرآيند پانكچر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2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عدم اجازه ورود به كشيك هاي بخش هاي ويژه بدون انجام حداقل هاي پروسيجرهاي اورژانس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عدم مهارت آموزي دستياران در خصوص شيوه پانكچر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3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سفارش ساخت به توليد كننده داخلي – تهيه ميزان استوك لازم حداقل شش ماهه                                                            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كمبود سوزن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seldinger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 و استفاده از آنژيوكت خاكستري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4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تهيه دستورالعمل و گايدلاين – افزودن چك ليست مرتبط در پرونده بيماران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نبود پروتكل مكتوب پانكچر در بخش آنژيوگرافي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5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4293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دستور العمل يا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Policy And Procedure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 جهت بيماران آنژيوگرافي مجدد – استفاده از سونوكيت هنگام پانكچر                  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آيا محل بدليل سابقه آنژيوگرافي  قبلي  فلوشيب دچار دشواري در يافتن رگ گرديده است ؟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6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پروتكل آموزش بدو ورود و چك ليست آشناسازي اوليه –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Skill lab 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– آموزش عملي با منتور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عدم طي دوره آشنايي اوليه توسط پرستار تازه وارد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7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972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تهيه دستورالعمل- طراحي و تهيه گيره فشارنده ناحيه پانكچر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مراقبت همزمان از سه بيمار ( همزمان كشيدن دسيله ها )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8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043"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تهيه دستورالعمل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Nazanin" pitchFamily="2" charset="-78"/>
                        </a:rPr>
                        <a:t>بلي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Nazanin" pitchFamily="2" charset="-78"/>
                        </a:rPr>
                        <a:t>كشيدن دسيله ها در زمان نزديك به شام كاركنان </a:t>
                      </a:r>
                      <a:endParaRPr lang="en-US" sz="1600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>
                          <a:cs typeface="Nazanin" pitchFamily="2" charset="-78"/>
                        </a:rPr>
                        <a:t>9</a:t>
                      </a:r>
                      <a:endParaRPr lang="en-US" sz="1600" b="1" dirty="0">
                        <a:cs typeface="Nazanin" pitchFamily="2" charset="-78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2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5"/>
    </mc:Choice>
    <mc:Fallback xmlns="">
      <p:transition spd="slow" advTm="4747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156857" y="300764"/>
            <a:ext cx="8229600" cy="639762"/>
          </a:xfrm>
        </p:spPr>
        <p:txBody>
          <a:bodyPr/>
          <a:lstStyle/>
          <a:p>
            <a:pPr algn="ctr" rtl="1" eaLnBrk="1" hangingPunct="1"/>
            <a:r>
              <a:rPr lang="fa-IR" altLang="en-US" sz="3600" b="1" dirty="0">
                <a:cs typeface="Nazanin" panose="00000500000000000000" pitchFamily="2" charset="-78"/>
              </a:rPr>
              <a:t>تحليل علل ريشه اي</a:t>
            </a:r>
            <a:endParaRPr lang="en-US" altLang="en-US" sz="3600" b="1" dirty="0">
              <a:cs typeface="Nazanin" panose="000005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83280" y="1447800"/>
          <a:ext cx="8229600" cy="3942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91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Nazanin" pitchFamily="2" charset="-78"/>
                        </a:rPr>
                        <a:t>Barrier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بلي/</a:t>
                      </a:r>
                      <a:r>
                        <a:rPr lang="fa-IR" sz="18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 خير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Nazanin" pitchFamily="2" charset="-78"/>
                        </a:rPr>
                        <a:t>Root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Nazanin" pitchFamily="2" charset="-78"/>
                        </a:rPr>
                        <a:t> Cause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رديف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6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داشتن همراه يا مترجم براي بيماران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بلي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نامانوس بودن زبان بيمار وعدم آگاه شدن پرسنل از شكايت بيمار ( انتصاب به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CVA </a:t>
                      </a:r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 و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 confusion </a:t>
                      </a:r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)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10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68"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                                                    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-</a:t>
                      </a:r>
                      <a:r>
                        <a:rPr lang="fa-IR" sz="1800" b="0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        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خير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دستور العمل انجام آزمايشات اورژانس موجود نيست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11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تهيه دستورالعمل و گايدلاين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بلي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راهنماي باليني افت فشار ناگهاني در بخش موجود نيست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12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6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 تهيه دستور العمل – تهيه دستو رالعمل آلارم هاي مانيتور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بلي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پروتكل چك علائم حياتي توسط پرستار در بخش موجود نيست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13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به علت عدم آگاهي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خير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آيا دستيار بموقع ، جراح را از وضعيت بيمار مطلع كرده است ؟ اگر نه چرا ؟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14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تهيه دستورالعمل 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بلي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دستور العمل انتقال بيمار اورژانسي به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OR</a:t>
                      </a:r>
                      <a:r>
                        <a:rPr lang="fa-IR" sz="1800" b="0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Nazanin" pitchFamily="2" charset="-78"/>
                        </a:rPr>
                        <a:t>موجود نيست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azanin" pitchFamily="2" charset="-78"/>
                        </a:rPr>
                        <a:t>15</a:t>
                      </a:r>
                      <a:endParaRPr lang="en-U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azanin" pitchFamily="2" charset="-78"/>
                      </a:endParaRP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"/>
    </mc:Choice>
    <mc:Fallback xmlns="">
      <p:transition spd="slow" advTm="200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998" y="350044"/>
            <a:ext cx="5703888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388956" y="3863975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425343" y="3200401"/>
            <a:ext cx="963613" cy="1368425"/>
          </a:xfrm>
          <a:prstGeom prst="mo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359542" y="3200401"/>
            <a:ext cx="1143000" cy="1230313"/>
          </a:xfrm>
          <a:prstGeom prst="flowChartDe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>
                <a:solidFill>
                  <a:schemeClr val="tx1"/>
                </a:solidFill>
              </a:rPr>
              <a:t>وارفارين در بيرون از بيمارستان کاملاً قطع شده بود .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49942" y="2209801"/>
            <a:ext cx="609600" cy="1687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43430" y="2209801"/>
            <a:ext cx="792162" cy="1654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4042" y="2251076"/>
            <a:ext cx="1003300" cy="15922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08156" y="2209800"/>
            <a:ext cx="1169987" cy="1670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63542" y="2286001"/>
            <a:ext cx="1295400" cy="16113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216542" y="3879850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25942" y="3879850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44830" y="3897313"/>
            <a:ext cx="533400" cy="142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92242" y="3897313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35592" y="1143000"/>
            <a:ext cx="1371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997342" y="1143000"/>
            <a:ext cx="1131888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200" b="1" dirty="0"/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endParaRPr lang="en-US" sz="1200" b="1" dirty="0"/>
          </a:p>
          <a:p>
            <a:pPr algn="r">
              <a:defRPr/>
            </a:pPr>
            <a:r>
              <a:rPr lang="fa-IR" sz="1200" b="1" dirty="0"/>
              <a:t>عوامل مرتبط با ارتباطات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کلامي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غير کلامي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نوشتاري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الکترونيک</a:t>
            </a:r>
            <a:endParaRPr lang="en-US" sz="1200" dirty="0"/>
          </a:p>
          <a:p>
            <a:pPr>
              <a:defRPr/>
            </a:pPr>
            <a:r>
              <a:rPr lang="fa-IR" sz="1200" b="1" dirty="0"/>
              <a:t> </a:t>
            </a:r>
            <a:endParaRPr lang="en-US" sz="1200" dirty="0"/>
          </a:p>
          <a:p>
            <a:pPr>
              <a:defRPr/>
            </a:pPr>
            <a:r>
              <a:rPr lang="fa-IR" sz="1200" b="1" dirty="0"/>
              <a:t> </a:t>
            </a:r>
            <a:endParaRPr lang="en-US" sz="1200" dirty="0"/>
          </a:p>
          <a:p>
            <a:pPr>
              <a:defRPr/>
            </a:pPr>
            <a:r>
              <a:rPr lang="en-GB" sz="1200" dirty="0"/>
              <a:t> 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5384442" y="1143000"/>
            <a:ext cx="14605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 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3922355" y="1143000"/>
            <a:ext cx="1371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050" b="1" dirty="0"/>
          </a:p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425342" y="1184275"/>
            <a:ext cx="1371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050" b="1" dirty="0"/>
          </a:p>
          <a:p>
            <a:pPr algn="r">
              <a:defRPr/>
            </a:pPr>
            <a:endParaRPr lang="en-US" sz="1050" b="1" dirty="0"/>
          </a:p>
          <a:p>
            <a:pPr algn="r">
              <a:defRPr/>
            </a:pPr>
            <a:r>
              <a:rPr lang="fa-IR" sz="1050" b="1" dirty="0"/>
              <a:t>عوامل مرتبط با بيمار: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●وضعيت باليني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ذهني/رواني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روابط بين فردي 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b="1" dirty="0"/>
              <a:t> </a:t>
            </a:r>
            <a:endParaRPr lang="en-US" sz="1050" dirty="0"/>
          </a:p>
        </p:txBody>
      </p:sp>
      <p:sp>
        <p:nvSpPr>
          <p:cNvPr id="46" name="Rectangle 45"/>
          <p:cNvSpPr/>
          <p:nvPr/>
        </p:nvSpPr>
        <p:spPr>
          <a:xfrm>
            <a:off x="7987942" y="5257800"/>
            <a:ext cx="161925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050" b="1" dirty="0"/>
          </a:p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236556" y="5284788"/>
            <a:ext cx="1474787" cy="1268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●عوامل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839931" y="5319714"/>
            <a:ext cx="1533525" cy="123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050" b="1" dirty="0"/>
          </a:p>
          <a:p>
            <a:pPr algn="r" rtl="1">
              <a:defRPr/>
            </a:pPr>
            <a:endParaRPr lang="en-US" sz="1050" b="1" dirty="0"/>
          </a:p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US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495692" y="5275264"/>
            <a:ext cx="1371600" cy="1277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050" b="1" dirty="0"/>
          </a:p>
          <a:p>
            <a:pPr algn="r">
              <a:defRPr/>
            </a:pPr>
            <a:endParaRPr lang="en-US" sz="1050" b="1" dirty="0"/>
          </a:p>
          <a:p>
            <a:pPr algn="r">
              <a:defRPr/>
            </a:pPr>
            <a:endParaRPr lang="en-US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3" name="Rectangle 52"/>
          <p:cNvSpPr/>
          <p:nvPr/>
        </p:nvSpPr>
        <p:spPr>
          <a:xfrm>
            <a:off x="5778142" y="2514600"/>
            <a:ext cx="140335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a-I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a-IR" sz="1200" b="1" dirty="0">
                <a:solidFill>
                  <a:schemeClr val="tx1"/>
                </a:solidFill>
              </a:rPr>
              <a:t>گايد لاين و پروتکل آنتي کواگولانت تراپي در بيماران دريچه اي موجود نبود .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40305" y="4167188"/>
            <a:ext cx="140335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100" b="1" dirty="0"/>
              <a:t>آنتي كواگولانت تراپي صحيح در بيماران دريچه اي در ساير مراكز به درستي انجام نشده بود </a:t>
            </a:r>
            <a:endParaRPr lang="en-US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3852506" y="4125913"/>
            <a:ext cx="1404937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100" b="1" dirty="0"/>
              <a:t>پزشکان ساير مراکز درماني از پروتکل و دستور العمل آنتي کواگولانت تراپي مطلع نبودند.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787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42"/>
    </mc:Choice>
    <mc:Fallback xmlns="">
      <p:transition spd="slow" advTm="7384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0" y="405268"/>
            <a:ext cx="5943599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425604" y="3935869"/>
            <a:ext cx="5970587" cy="22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461991" y="3273881"/>
            <a:ext cx="963613" cy="1368425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307290" y="3331030"/>
            <a:ext cx="1295400" cy="152400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>
                <a:solidFill>
                  <a:schemeClr val="tx1"/>
                </a:solidFill>
              </a:rPr>
              <a:t> 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rtl="1">
              <a:defRPr/>
            </a:pPr>
            <a:r>
              <a:rPr lang="fa-IR" sz="1400" b="1" dirty="0">
                <a:solidFill>
                  <a:schemeClr val="tx1"/>
                </a:solidFill>
              </a:rPr>
              <a:t>جواب </a:t>
            </a:r>
            <a:r>
              <a:rPr lang="en-US" sz="1400" b="1" dirty="0">
                <a:solidFill>
                  <a:schemeClr val="tx1"/>
                </a:solidFill>
              </a:rPr>
              <a:t>PT </a:t>
            </a:r>
            <a:r>
              <a:rPr lang="fa-IR" sz="1400" b="1" dirty="0">
                <a:solidFill>
                  <a:schemeClr val="tx1"/>
                </a:solidFill>
              </a:rPr>
              <a:t>و </a:t>
            </a:r>
            <a:r>
              <a:rPr lang="en-US" sz="1400" b="1" dirty="0">
                <a:solidFill>
                  <a:schemeClr val="tx1"/>
                </a:solidFill>
              </a:rPr>
              <a:t>PTT </a:t>
            </a:r>
            <a:r>
              <a:rPr lang="fa-IR" sz="1400" b="1" dirty="0">
                <a:solidFill>
                  <a:schemeClr val="tx1"/>
                </a:solidFill>
              </a:rPr>
              <a:t>بيمار به موقع انجام و گزارش نشده است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697690" y="2340431"/>
            <a:ext cx="609600" cy="168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81629" y="2340431"/>
            <a:ext cx="790575" cy="165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7790" y="2399168"/>
            <a:ext cx="1003300" cy="159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20954" y="2361069"/>
            <a:ext cx="1011237" cy="159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01715" y="2416631"/>
            <a:ext cx="1295400" cy="1541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64290" y="4010480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73690" y="4010480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25878" y="4015243"/>
            <a:ext cx="533400" cy="142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39990" y="4027943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83340" y="1273630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945090" y="1273630"/>
            <a:ext cx="1131888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332190" y="1273630"/>
            <a:ext cx="14605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3870103" y="1273630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373090" y="1314905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935690" y="5388430"/>
            <a:ext cx="161925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050" b="1" dirty="0"/>
          </a:p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184304" y="5415418"/>
            <a:ext cx="1474787" cy="1268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787679" y="5450344"/>
            <a:ext cx="1533525" cy="123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443440" y="5388430"/>
            <a:ext cx="1371600" cy="1277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 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3592290" y="4245430"/>
            <a:ext cx="152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به علت عدم آگاهي پيگيري لازم از طرف پرستار و رزيدنت مربوطه جهت انجام آزمايش صورت نگرفته است</a:t>
            </a:r>
            <a:endParaRPr lang="en-US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5229003" y="2645230"/>
            <a:ext cx="14033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فرايند انجام آزمايشات به درستي اجرا نمي شود.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7788053" y="2556330"/>
            <a:ext cx="140335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نظارت و </a:t>
            </a:r>
            <a:r>
              <a:rPr lang="en-US" sz="1200" b="1" dirty="0"/>
              <a:t>supervision </a:t>
            </a:r>
            <a:r>
              <a:rPr lang="fa-IR" sz="1200" b="1" dirty="0"/>
              <a:t>صحيح از طرف رزيدنت ارشد و مسئول شيفت به درستي انجان نشده است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220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"/>
    </mc:Choice>
    <mc:Fallback xmlns="">
      <p:transition spd="slow" advTm="165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077" y="548961"/>
            <a:ext cx="5586549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360027" y="1341123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323641" y="4138298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360028" y="3474724"/>
            <a:ext cx="963613" cy="1368425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294227" y="3474723"/>
            <a:ext cx="1295400" cy="1524000"/>
          </a:xfrm>
          <a:prstGeom prst="flowChartDela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400" b="1" dirty="0"/>
              <a:t>محل</a:t>
            </a:r>
            <a:r>
              <a:rPr lang="en-US" sz="1400" b="1" dirty="0"/>
              <a:t>puncture</a:t>
            </a:r>
            <a:r>
              <a:rPr lang="fa-IR" sz="1400" b="1" dirty="0"/>
              <a:t>در شريان فمورال به درستي انتخاب نشده است .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684627" y="2484124"/>
            <a:ext cx="609600" cy="168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78115" y="2484124"/>
            <a:ext cx="792162" cy="165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28727" y="2525399"/>
            <a:ext cx="1003300" cy="159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42841" y="2484123"/>
            <a:ext cx="1169987" cy="167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98227" y="2560324"/>
            <a:ext cx="1295400" cy="161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51227" y="4154173"/>
            <a:ext cx="533400" cy="13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60627" y="4154173"/>
            <a:ext cx="533400" cy="13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12815" y="4158936"/>
            <a:ext cx="533400" cy="142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26927" y="4171636"/>
            <a:ext cx="533400" cy="13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70277" y="1417323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●نقش،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932027" y="1417323"/>
            <a:ext cx="1131888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319127" y="1417323"/>
            <a:ext cx="14605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وظيفه:</a:t>
            </a:r>
          </a:p>
          <a:p>
            <a:pPr algn="r">
              <a:defRPr/>
            </a:pPr>
            <a:r>
              <a:rPr lang="fa-IR" sz="1100" b="1" dirty="0"/>
              <a:t>گايدلاينها ،پروسيجرها،</a:t>
            </a:r>
          </a:p>
          <a:p>
            <a:pPr algn="r">
              <a:defRPr/>
            </a:pPr>
            <a:r>
              <a:rPr lang="fa-IR" sz="1100" b="1" dirty="0"/>
              <a:t>پروتکل ها </a:t>
            </a:r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</a:p>
          <a:p>
            <a:pPr algn="r">
              <a:defRPr/>
            </a:pPr>
            <a:r>
              <a:rPr lang="fa-IR" sz="1100" b="1" dirty="0"/>
              <a:t>طرح وظيفه </a:t>
            </a:r>
          </a:p>
          <a:p>
            <a:pPr algn="r">
              <a:defRPr/>
            </a:pPr>
            <a:endParaRPr lang="fa-IR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3857040" y="1417323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360027" y="1458598"/>
            <a:ext cx="1371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en-GB" sz="1100" b="1" dirty="0"/>
              <a:t> 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922627" y="5532123"/>
            <a:ext cx="161925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171241" y="5559111"/>
            <a:ext cx="1474787" cy="1268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774616" y="5594037"/>
            <a:ext cx="1533525" cy="123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US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430377" y="5532123"/>
            <a:ext cx="1371600" cy="1277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3" name="Rectangle 52"/>
          <p:cNvSpPr/>
          <p:nvPr/>
        </p:nvSpPr>
        <p:spPr>
          <a:xfrm>
            <a:off x="7986128" y="2587311"/>
            <a:ext cx="1287463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هنگام </a:t>
            </a:r>
            <a:r>
              <a:rPr lang="en-US" sz="1200" b="1" dirty="0"/>
              <a:t>puncture </a:t>
            </a:r>
            <a:r>
              <a:rPr lang="fa-IR" sz="1200" b="1" dirty="0"/>
              <a:t> شريان فمورال نظارت کافي و دقيق انجام نشده است .</a:t>
            </a:r>
            <a:endParaRPr lang="en-US" sz="1200" b="1" dirty="0"/>
          </a:p>
        </p:txBody>
      </p:sp>
      <p:sp>
        <p:nvSpPr>
          <p:cNvPr id="54" name="Rectangle 53"/>
          <p:cNvSpPr/>
          <p:nvPr/>
        </p:nvSpPr>
        <p:spPr>
          <a:xfrm>
            <a:off x="7774990" y="4441511"/>
            <a:ext cx="14033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آموزش دستياران به درستي انجام نشده است </a:t>
            </a:r>
          </a:p>
          <a:p>
            <a:pPr algn="ctr" rtl="1">
              <a:defRPr/>
            </a:pPr>
            <a:r>
              <a:rPr lang="fa-IR" sz="1100" b="1" dirty="0"/>
              <a:t>( نبودن </a:t>
            </a:r>
            <a:r>
              <a:rPr lang="en-GB" sz="1100" b="1" dirty="0"/>
              <a:t>skill lab</a:t>
            </a:r>
            <a:r>
              <a:rPr lang="fa-IR" sz="1100" b="1" dirty="0"/>
              <a:t>) </a:t>
            </a:r>
            <a:endParaRPr lang="en-US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3787191" y="4400236"/>
            <a:ext cx="1404937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رزيدنت مربوطه ناحيه </a:t>
            </a:r>
            <a:r>
              <a:rPr lang="en-US" sz="1100" b="1" dirty="0"/>
              <a:t>puncture</a:t>
            </a:r>
            <a:r>
              <a:rPr lang="fa-IR" sz="1100" b="1" dirty="0"/>
              <a:t> را به درستي انتخاب ننموده است </a:t>
            </a:r>
            <a:endParaRPr lang="en-US" sz="1100" b="1" dirty="0"/>
          </a:p>
        </p:txBody>
      </p:sp>
      <p:sp>
        <p:nvSpPr>
          <p:cNvPr id="30" name="Rectangle 29"/>
          <p:cNvSpPr/>
          <p:nvPr/>
        </p:nvSpPr>
        <p:spPr>
          <a:xfrm>
            <a:off x="5444540" y="2788923"/>
            <a:ext cx="14033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endParaRPr lang="fa-IR" sz="1200" b="1" dirty="0"/>
          </a:p>
          <a:p>
            <a:pPr algn="ctr" rtl="1">
              <a:defRPr/>
            </a:pPr>
            <a:r>
              <a:rPr lang="fa-IR" sz="1200" b="1" dirty="0"/>
              <a:t>گايد لاين و پروتکل مربوط به    </a:t>
            </a:r>
            <a:r>
              <a:rPr lang="en-US" sz="1200" b="1" dirty="0"/>
              <a:t>puncture </a:t>
            </a:r>
            <a:r>
              <a:rPr lang="fa-IR" sz="1200" b="1" dirty="0"/>
              <a:t>صحيح جهت آنژيوگرافي موجود نبود .</a:t>
            </a:r>
            <a:endParaRPr lang="en-US" sz="1200" b="1" dirty="0"/>
          </a:p>
          <a:p>
            <a:pPr algn="ctr" rtl="1">
              <a:defRPr/>
            </a:pP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3029952" y="2788923"/>
            <a:ext cx="14033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بيمار سابقه عمل جراحي </a:t>
            </a:r>
            <a:r>
              <a:rPr lang="en-US" sz="1200" b="1" dirty="0"/>
              <a:t>MVR</a:t>
            </a:r>
            <a:r>
              <a:rPr lang="fa-IR" sz="1200" b="1" dirty="0"/>
              <a:t>و آنژيوگرافي قبلي دارد.</a:t>
            </a:r>
            <a:endParaRPr lang="en-US" sz="1200" b="1" dirty="0"/>
          </a:p>
          <a:p>
            <a:pPr algn="ctr" rtl="1">
              <a:defRPr/>
            </a:pP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308140" y="4441511"/>
            <a:ext cx="14033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کمبود سوزن </a:t>
            </a:r>
            <a:r>
              <a:rPr lang="en-US" sz="1100" b="1" dirty="0" err="1"/>
              <a:t>seldinger</a:t>
            </a:r>
            <a:r>
              <a:rPr lang="fa-IR" sz="1100" b="1" dirty="0"/>
              <a:t>و استفاده از آنژيوکت خاکستري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955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"/>
    </mc:Choice>
    <mc:Fallback xmlns="">
      <p:transition spd="slow" advTm="47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898" y="405268"/>
            <a:ext cx="56388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82098" y="1197430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545712" y="3994605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582099" y="3331031"/>
            <a:ext cx="963613" cy="1368425"/>
          </a:xfrm>
          <a:prstGeom prst="mo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516298" y="3331030"/>
            <a:ext cx="1295400" cy="1524000"/>
          </a:xfrm>
          <a:prstGeom prst="flowChartDe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400" b="1" dirty="0"/>
              <a:t> </a:t>
            </a:r>
            <a:r>
              <a:rPr lang="fa-IR" sz="1400" b="1" dirty="0"/>
              <a:t>تغيير علايم حياتي بيمار پس از کشيدن </a:t>
            </a:r>
            <a:r>
              <a:rPr lang="en-US" sz="1400" b="1" dirty="0"/>
              <a:t>sheet</a:t>
            </a:r>
            <a:r>
              <a:rPr lang="fa-IR" sz="1400" b="1" dirty="0"/>
              <a:t> به درستي گزارش نشده بود .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06698" y="2340431"/>
            <a:ext cx="609600" cy="168751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00186" y="2340431"/>
            <a:ext cx="792162" cy="16541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0798" y="2381706"/>
            <a:ext cx="1003300" cy="15922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4912" y="2340430"/>
            <a:ext cx="1169987" cy="16700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0298" y="2416631"/>
            <a:ext cx="1295400" cy="161131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73298" y="4010480"/>
            <a:ext cx="533400" cy="13779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82698" y="4010480"/>
            <a:ext cx="533400" cy="13779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34886" y="4015243"/>
            <a:ext cx="533400" cy="14224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48998" y="4027943"/>
            <a:ext cx="533400" cy="13779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392348" y="1273630"/>
            <a:ext cx="1371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7154098" y="1273630"/>
            <a:ext cx="1131888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541198" y="1273630"/>
            <a:ext cx="14605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4079111" y="1273630"/>
            <a:ext cx="1371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582098" y="1314905"/>
            <a:ext cx="1371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 </a:t>
            </a:r>
            <a:endParaRPr lang="en-US" sz="1100" dirty="0"/>
          </a:p>
          <a:p>
            <a:pPr algn="r">
              <a:defRPr/>
            </a:pPr>
            <a:r>
              <a:rPr lang="en-GB" sz="1100" b="1" dirty="0"/>
              <a:t> 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8144698" y="5388430"/>
            <a:ext cx="161925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●اهداف،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393312" y="5415418"/>
            <a:ext cx="1474787" cy="12684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996687" y="5450344"/>
            <a:ext cx="1533525" cy="12334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r>
              <a:rPr lang="en-US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652448" y="5388430"/>
            <a:ext cx="1371600" cy="1277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3" name="Rectangle 52"/>
          <p:cNvSpPr/>
          <p:nvPr/>
        </p:nvSpPr>
        <p:spPr>
          <a:xfrm>
            <a:off x="7154099" y="2645230"/>
            <a:ext cx="1287463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پرستارتغييرات نبض و فشار خون بيمار را گزارش نکرد .</a:t>
            </a:r>
            <a:endParaRPr lang="en-US" sz="1200" b="1" dirty="0"/>
          </a:p>
        </p:txBody>
      </p:sp>
      <p:sp>
        <p:nvSpPr>
          <p:cNvPr id="54" name="Rectangle 53"/>
          <p:cNvSpPr/>
          <p:nvPr/>
        </p:nvSpPr>
        <p:spPr>
          <a:xfrm>
            <a:off x="7997061" y="4297818"/>
            <a:ext cx="14033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پرستار مربوطه دوره آشنا سازي اوليه را به درستي طي نکرده است ( آموزش هاي بدو ورود)</a:t>
            </a:r>
            <a:endParaRPr lang="en-US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4009262" y="4256543"/>
            <a:ext cx="1404937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توجه لازم به تغييرات علايم حياتي  از سوي پرستار انجام نشد .</a:t>
            </a:r>
            <a:endParaRPr lang="en-US" sz="1100" b="1" dirty="0"/>
          </a:p>
        </p:txBody>
      </p:sp>
      <p:sp>
        <p:nvSpPr>
          <p:cNvPr id="30" name="Rectangle 29"/>
          <p:cNvSpPr/>
          <p:nvPr/>
        </p:nvSpPr>
        <p:spPr>
          <a:xfrm>
            <a:off x="5666611" y="2645230"/>
            <a:ext cx="14033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دستو العمل و گايد لاين مربوطه به تغييرات علايم حياتي موجود نبود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3252023" y="2645230"/>
            <a:ext cx="14033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عدم آشنايي با زبان بيمار (بوشهري)و در نتيجه عدم توجه به صحبت هاي بيمار .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530211" y="4297818"/>
            <a:ext cx="140335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-پرستاري در شيفت شب </a:t>
            </a:r>
            <a:endParaRPr lang="en-US" sz="1100" b="1" dirty="0"/>
          </a:p>
          <a:p>
            <a:pPr algn="ctr" rtl="1">
              <a:defRPr/>
            </a:pPr>
            <a:r>
              <a:rPr lang="fa-IR" sz="1100" b="1" dirty="0"/>
              <a:t>-مراقبت همزمان از سه بيمار </a:t>
            </a:r>
            <a:endParaRPr lang="en-US" sz="1100" b="1" dirty="0"/>
          </a:p>
          <a:p>
            <a:pPr algn="ctr" rtl="1">
              <a:defRPr/>
            </a:pPr>
            <a:r>
              <a:rPr lang="fa-IR" sz="1100" b="1" dirty="0"/>
              <a:t>ساعت شام كاركنان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094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"/>
    </mc:Choice>
    <mc:Fallback xmlns="">
      <p:transition spd="slow" advTm="113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92" y="392205"/>
            <a:ext cx="5578475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451468" y="1184367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415082" y="3981542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451469" y="3317968"/>
            <a:ext cx="963613" cy="1368425"/>
          </a:xfrm>
          <a:prstGeom prst="mo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385668" y="3317967"/>
            <a:ext cx="1295400" cy="1524000"/>
          </a:xfrm>
          <a:prstGeom prst="flowChartDe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/>
              <a:t> </a:t>
            </a:r>
            <a:endParaRPr lang="en-US" sz="1400" b="1" dirty="0"/>
          </a:p>
          <a:p>
            <a:pPr algn="ctr" rtl="1">
              <a:defRPr/>
            </a:pPr>
            <a:r>
              <a:rPr lang="fa-IR" sz="1400" b="1" dirty="0"/>
              <a:t>هموگلوبين بيمار به موقع کنترل و گزارش نشد.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776068" y="2327368"/>
            <a:ext cx="609600" cy="16875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9556" y="2327368"/>
            <a:ext cx="792162" cy="1654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66168" y="2386105"/>
            <a:ext cx="1003300" cy="15922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332" y="2348005"/>
            <a:ext cx="1171575" cy="1670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89668" y="2403568"/>
            <a:ext cx="1295400" cy="16113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242668" y="3997417"/>
            <a:ext cx="533400" cy="1377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52068" y="3997417"/>
            <a:ext cx="533400" cy="1377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04256" y="4002180"/>
            <a:ext cx="533400" cy="142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18368" y="4014880"/>
            <a:ext cx="533400" cy="13779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61718" y="1260567"/>
            <a:ext cx="13716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7023468" y="1260567"/>
            <a:ext cx="1131888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410568" y="1260567"/>
            <a:ext cx="14605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</a:t>
            </a:r>
            <a:r>
              <a:rPr lang="fa-IR" sz="1100" dirty="0"/>
              <a:t> 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3948481" y="1260567"/>
            <a:ext cx="13716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451468" y="1301842"/>
            <a:ext cx="13716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 </a:t>
            </a:r>
            <a:r>
              <a:rPr lang="en-GB" sz="1100" b="1" dirty="0"/>
              <a:t> 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8014068" y="5375367"/>
            <a:ext cx="161925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262682" y="5402355"/>
            <a:ext cx="1474787" cy="1268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866057" y="5437281"/>
            <a:ext cx="1533525" cy="12334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r>
              <a:rPr lang="en-US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521818" y="5375367"/>
            <a:ext cx="1371600" cy="1277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3" name="Rectangle 52"/>
          <p:cNvSpPr/>
          <p:nvPr/>
        </p:nvSpPr>
        <p:spPr>
          <a:xfrm>
            <a:off x="8225206" y="2409917"/>
            <a:ext cx="128746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نظارت و </a:t>
            </a:r>
            <a:r>
              <a:rPr lang="en-US" sz="1100" b="1" dirty="0"/>
              <a:t>supervision</a:t>
            </a:r>
            <a:r>
              <a:rPr lang="fa-IR" sz="1100" b="1" dirty="0"/>
              <a:t> از طرف رزيدنت ارشد و مسئول شيفت به درستي انجام نشد .</a:t>
            </a:r>
            <a:endParaRPr lang="en-US" sz="1100" b="1" dirty="0"/>
          </a:p>
        </p:txBody>
      </p:sp>
      <p:sp>
        <p:nvSpPr>
          <p:cNvPr id="54" name="Rectangle 53"/>
          <p:cNvSpPr/>
          <p:nvPr/>
        </p:nvSpPr>
        <p:spPr>
          <a:xfrm>
            <a:off x="7866431" y="4284755"/>
            <a:ext cx="1403350" cy="9382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پرستار مربوطه دوره آشنا سازي اوليه را به درستي طي نکرده است ( آموزش هاي بدو ورود)</a:t>
            </a:r>
            <a:endParaRPr lang="en-US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3878632" y="4243481"/>
            <a:ext cx="1404937" cy="979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توجه كافي از طرف رزيدنت و پرستار مربوط در مورد بيمار انجام نشد</a:t>
            </a:r>
            <a:endParaRPr lang="en-US" sz="1100" b="1" dirty="0"/>
          </a:p>
        </p:txBody>
      </p:sp>
      <p:sp>
        <p:nvSpPr>
          <p:cNvPr id="30" name="Rectangle 29"/>
          <p:cNvSpPr/>
          <p:nvPr/>
        </p:nvSpPr>
        <p:spPr>
          <a:xfrm>
            <a:off x="6699618" y="2479767"/>
            <a:ext cx="140335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پرستار به تغييرات علايم حياتي به درستي توجه نکرد و در نتيجه به درستي گزارش نکرد .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5102593" y="2479767"/>
            <a:ext cx="140335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دستو العمل و گايد لاين انجام </a:t>
            </a:r>
            <a:r>
              <a:rPr lang="en-US" sz="1200" b="1" dirty="0" err="1"/>
              <a:t>Hb</a:t>
            </a:r>
            <a:r>
              <a:rPr lang="fa-IR" sz="1200" b="1" dirty="0"/>
              <a:t> و آزمايشات اورژانس موجود نيست .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399581" y="4243481"/>
            <a:ext cx="1403350" cy="979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endParaRPr lang="fa-IR" sz="1000" b="1" dirty="0"/>
          </a:p>
          <a:p>
            <a:pPr algn="ctr" rtl="1">
              <a:defRPr/>
            </a:pPr>
            <a:r>
              <a:rPr lang="fa-IR" sz="1000" b="1" dirty="0"/>
              <a:t>مراقبت همزمان ازچند بيمار از طرف پرستار </a:t>
            </a:r>
            <a:endParaRPr lang="en-US" sz="1000" b="1" dirty="0"/>
          </a:p>
          <a:p>
            <a:pPr algn="ctr" rtl="1">
              <a:defRPr/>
            </a:pPr>
            <a:r>
              <a:rPr lang="fa-IR" sz="1000" b="1" dirty="0"/>
              <a:t>( 3 بيمار )</a:t>
            </a:r>
            <a:endParaRPr lang="en-US" sz="1000" b="1" dirty="0"/>
          </a:p>
          <a:p>
            <a:pPr algn="ctr" rtl="1">
              <a:defRPr/>
            </a:pPr>
            <a:r>
              <a:rPr lang="fa-IR" sz="1000" b="1" dirty="0"/>
              <a:t>-خروج چندين دسيله شرياني از طرف رزيدنت باعث عدم توجه کافي به بيمار شده است 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22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"/>
    </mc:Choice>
    <mc:Fallback xmlns="">
      <p:transition spd="slow" advTm="8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8419"/>
            <a:ext cx="11230953" cy="4195481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خطر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(Risk)</a:t>
            </a:r>
            <a:r>
              <a:rPr lang="fa-I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</a:p>
          <a:p>
            <a:pPr marL="0" indent="0" algn="r" rtl="1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احتمال وقوع خطا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احتمال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(Probability)</a:t>
            </a: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</a:p>
          <a:p>
            <a:pPr marL="0" indent="0" algn="r" rtl="1">
              <a:buNone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اندازه امکان وقوع، گذشته نگر، بر اساس فرمول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x/n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، بین صفر تا 100 درصد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9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7"/>
    </mc:Choice>
    <mc:Fallback xmlns="">
      <p:transition spd="slow" advTm="5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638" y="470583"/>
            <a:ext cx="5717177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399216" y="1262745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362830" y="4059920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399217" y="3396346"/>
            <a:ext cx="963613" cy="1368425"/>
          </a:xfrm>
          <a:prstGeom prst="mo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333416" y="3396345"/>
            <a:ext cx="1295400" cy="15240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/>
              <a:t> </a:t>
            </a:r>
            <a:endParaRPr lang="en-US" sz="1400" b="1" dirty="0"/>
          </a:p>
          <a:p>
            <a:pPr algn="ctr" rtl="1">
              <a:defRPr/>
            </a:pPr>
            <a:r>
              <a:rPr lang="fa-IR" sz="1400" b="1" dirty="0"/>
              <a:t>درمان طبي صحيح بر روي بيمار صورت نگرفته است .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723816" y="2405746"/>
            <a:ext cx="609600" cy="1687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17304" y="2405746"/>
            <a:ext cx="792162" cy="1654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3916" y="2464483"/>
            <a:ext cx="1003300" cy="15922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7080" y="2426383"/>
            <a:ext cx="1171575" cy="1670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37416" y="2481946"/>
            <a:ext cx="1295400" cy="16113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90416" y="4075795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99816" y="4075795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52004" y="4080558"/>
            <a:ext cx="533400" cy="142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66116" y="4093258"/>
            <a:ext cx="533400" cy="1377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09466" y="1338945"/>
            <a:ext cx="13716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●نقش،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971216" y="1338945"/>
            <a:ext cx="1131888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358316" y="1338945"/>
            <a:ext cx="14605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3896229" y="1338945"/>
            <a:ext cx="13716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399216" y="1380220"/>
            <a:ext cx="13716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●عوامل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 </a:t>
            </a:r>
            <a:r>
              <a:rPr lang="en-GB" sz="1100" b="1" dirty="0"/>
              <a:t> 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961816" y="5453745"/>
            <a:ext cx="161925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210430" y="5480733"/>
            <a:ext cx="1474787" cy="1268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813805" y="5515659"/>
            <a:ext cx="1533525" cy="1233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fa-IR" sz="1050" b="1" dirty="0"/>
          </a:p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r>
              <a:rPr lang="en-US" sz="1050" b="1" dirty="0"/>
              <a:t>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469566" y="5453745"/>
            <a:ext cx="1371600" cy="1277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●زمان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3" name="Rectangle 52"/>
          <p:cNvSpPr/>
          <p:nvPr/>
        </p:nvSpPr>
        <p:spPr>
          <a:xfrm>
            <a:off x="8172954" y="2488295"/>
            <a:ext cx="128746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نظارت و</a:t>
            </a:r>
            <a:r>
              <a:rPr lang="en-US" sz="1100" b="1" dirty="0"/>
              <a:t>supervision</a:t>
            </a:r>
            <a:r>
              <a:rPr lang="fa-IR" sz="1100" b="1" dirty="0"/>
              <a:t> از طرف رزيدنت ارشد به درستي انجام نشد .</a:t>
            </a:r>
            <a:endParaRPr lang="en-US" sz="1100" b="1" dirty="0"/>
          </a:p>
        </p:txBody>
      </p:sp>
      <p:sp>
        <p:nvSpPr>
          <p:cNvPr id="54" name="Rectangle 53"/>
          <p:cNvSpPr/>
          <p:nvPr/>
        </p:nvSpPr>
        <p:spPr>
          <a:xfrm>
            <a:off x="7814179" y="4363133"/>
            <a:ext cx="1403350" cy="938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پرستار مربوطه دوره آشنا سازي اوليه را به درستي طي نکرده است ( آموزش هاي بدو ورود)</a:t>
            </a:r>
            <a:endParaRPr lang="en-US" sz="1100" b="1" dirty="0"/>
          </a:p>
        </p:txBody>
      </p:sp>
      <p:sp>
        <p:nvSpPr>
          <p:cNvPr id="55" name="Rectangle 54"/>
          <p:cNvSpPr/>
          <p:nvPr/>
        </p:nvSpPr>
        <p:spPr>
          <a:xfrm>
            <a:off x="3826380" y="4321859"/>
            <a:ext cx="1404937" cy="979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دستيار و پرستار بيمار از نحوه صحيح مايع درماني مطلع نبودند .</a:t>
            </a:r>
            <a:endParaRPr lang="en-US" sz="1100" b="1" dirty="0"/>
          </a:p>
        </p:txBody>
      </p:sp>
      <p:sp>
        <p:nvSpPr>
          <p:cNvPr id="30" name="Rectangle 29"/>
          <p:cNvSpPr/>
          <p:nvPr/>
        </p:nvSpPr>
        <p:spPr>
          <a:xfrm>
            <a:off x="6647366" y="2558145"/>
            <a:ext cx="140335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پرستار به تغييرات علايم حياتي به درستي توجه نکرد و در نتيجه به درستي گزارش نکرد .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5050341" y="2558145"/>
            <a:ext cx="140335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گايد لاين و پروتکل مايع درماني در بخش موجود نبود .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347329" y="4321859"/>
            <a:ext cx="1403350" cy="979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000" b="1" dirty="0"/>
              <a:t>به علت زمان نامناسب ( شيفت شب ) توجه لازم به بيمار از طرف پرستار و رزيدنت مربوطه انجام نشد 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993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"/>
    </mc:Choice>
    <mc:Fallback xmlns="">
      <p:transition spd="slow" advTm="90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907" y="444457"/>
            <a:ext cx="5578475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16783" y="1236619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480397" y="4033794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516784" y="3370220"/>
            <a:ext cx="963613" cy="1368425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450983" y="3370219"/>
            <a:ext cx="1295400" cy="1524000"/>
          </a:xfrm>
          <a:prstGeom prst="flowChartDe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400" b="1" dirty="0"/>
              <a:t> </a:t>
            </a:r>
          </a:p>
          <a:p>
            <a:pPr algn="ctr" rtl="1">
              <a:defRPr/>
            </a:pPr>
            <a:r>
              <a:rPr lang="fa-IR" sz="1400" b="1" dirty="0"/>
              <a:t>شرايط بيمار به جراح </a:t>
            </a:r>
            <a:endParaRPr lang="en-US" sz="1400" b="1" dirty="0"/>
          </a:p>
          <a:p>
            <a:pPr algn="ctr" rtl="1">
              <a:defRPr/>
            </a:pPr>
            <a:r>
              <a:rPr lang="fa-IR" sz="1400" b="1" dirty="0"/>
              <a:t>دير اطلاع داده شد .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841383" y="2379620"/>
            <a:ext cx="609600" cy="168751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34871" y="2379620"/>
            <a:ext cx="792162" cy="16541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1483" y="2438357"/>
            <a:ext cx="1003300" cy="159226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647" y="2400257"/>
            <a:ext cx="1171575" cy="16700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4983" y="2455820"/>
            <a:ext cx="1295400" cy="161131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07983" y="4049669"/>
            <a:ext cx="533400" cy="13779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17383" y="4049669"/>
            <a:ext cx="533400" cy="13779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69571" y="4054432"/>
            <a:ext cx="533400" cy="1422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83683" y="4067132"/>
            <a:ext cx="533400" cy="13779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327033" y="1312819"/>
            <a:ext cx="1371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7088783" y="1312819"/>
            <a:ext cx="1131888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475883" y="1312819"/>
            <a:ext cx="14605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4013796" y="1312819"/>
            <a:ext cx="1371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516783" y="1354094"/>
            <a:ext cx="1371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100" b="1" dirty="0"/>
          </a:p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</a:t>
            </a:r>
            <a:endParaRPr lang="en-US" sz="1100" dirty="0"/>
          </a:p>
          <a:p>
            <a:pPr algn="r">
              <a:defRPr/>
            </a:pP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8079383" y="5427619"/>
            <a:ext cx="161925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327997" y="5454607"/>
            <a:ext cx="1474787" cy="12684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931372" y="5489533"/>
            <a:ext cx="1533525" cy="12334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587133" y="5427619"/>
            <a:ext cx="1371600" cy="12779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fa-IR" sz="1050" b="1" dirty="0"/>
          </a:p>
          <a:p>
            <a:pPr algn="r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●زمان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 </a:t>
            </a:r>
            <a:endParaRPr lang="en-US" sz="1050" dirty="0"/>
          </a:p>
          <a:p>
            <a:pPr algn="r">
              <a:defRPr/>
            </a:pP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3943947" y="4295733"/>
            <a:ext cx="1404937" cy="979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آشنا نبودن رزيدنت با شرح وظايف و عدم درخواست کمک </a:t>
            </a:r>
            <a:endParaRPr lang="en-US" sz="1100" b="1" dirty="0"/>
          </a:p>
          <a:p>
            <a:pPr algn="ctr" rtl="1">
              <a:defRPr/>
            </a:pPr>
            <a:r>
              <a:rPr lang="fa-IR" sz="1100" b="1" dirty="0"/>
              <a:t>( مشاوره ) در زمان مناسب </a:t>
            </a:r>
            <a:endParaRPr lang="en-US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5167908" y="2532019"/>
            <a:ext cx="140335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عدم پايش مناسب به علت در دسترس نبودن پروتکل درماني مناسب 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464896" y="4295733"/>
            <a:ext cx="1403350" cy="979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000" b="1" dirty="0"/>
              <a:t>عدم توجه به تغييرات علايم حياتي از سوي پرستار شيفت شب  و رزيدنت مربوطه به علت مراقبت از چند بيمار به صورت همزمان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391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8" y="274638"/>
            <a:ext cx="5586549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cs typeface="Nazanin" pitchFamily="2" charset="-78"/>
              </a:rPr>
              <a:t>مسئله يا مشکل در دست بررسي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451468" y="1066800"/>
            <a:ext cx="8229600" cy="54864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5" name="Straight Connector 4"/>
          <p:cNvCxnSpPr>
            <a:stCxn id="10" idx="1"/>
          </p:cNvCxnSpPr>
          <p:nvPr/>
        </p:nvCxnSpPr>
        <p:spPr>
          <a:xfrm flipV="1">
            <a:off x="3415082" y="3863975"/>
            <a:ext cx="5970587" cy="20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Moon 9"/>
          <p:cNvSpPr/>
          <p:nvPr/>
        </p:nvSpPr>
        <p:spPr>
          <a:xfrm rot="10800000">
            <a:off x="2451469" y="3200401"/>
            <a:ext cx="963613" cy="1368425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385668" y="3200400"/>
            <a:ext cx="1295400" cy="1524000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>
                <a:solidFill>
                  <a:schemeClr val="tx1"/>
                </a:solidFill>
              </a:rPr>
              <a:t> 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rtl="1">
              <a:defRPr/>
            </a:pPr>
            <a:r>
              <a:rPr lang="fa-IR" sz="1400" b="1" dirty="0">
                <a:solidFill>
                  <a:schemeClr val="tx1"/>
                </a:solidFill>
              </a:rPr>
              <a:t>دستيار جراحي بيمار را به اتاق عمل انتقال نداد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6068" y="2209801"/>
            <a:ext cx="609600" cy="168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9556" y="2209801"/>
            <a:ext cx="792162" cy="165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66168" y="2268538"/>
            <a:ext cx="1003300" cy="159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332" y="2230438"/>
            <a:ext cx="1171575" cy="167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80093" y="2286001"/>
            <a:ext cx="1295400" cy="1611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242668" y="3879850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52068" y="3879850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04256" y="3884613"/>
            <a:ext cx="533400" cy="142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18368" y="3897313"/>
            <a:ext cx="533400" cy="137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61718" y="1143000"/>
            <a:ext cx="13716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200" b="1" dirty="0"/>
              <a:t>عوامل مرتبط با تيم :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●نقش، ابهام در نقش ،رهبري 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حمايت +</a:t>
            </a:r>
            <a:endParaRPr lang="en-US" sz="1200" dirty="0"/>
          </a:p>
          <a:p>
            <a:pPr algn="r">
              <a:defRPr/>
            </a:pPr>
            <a:r>
              <a:rPr lang="fa-IR" sz="1200" b="1" dirty="0"/>
              <a:t>عوامل فرهنگي،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7023468" y="1143000"/>
            <a:ext cx="1131888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عوامل مرتبط با ارتباطات :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غير کلامي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نوشتاري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الکترونيک </a:t>
            </a:r>
            <a:endParaRPr lang="en-US" sz="1100" dirty="0"/>
          </a:p>
          <a:p>
            <a:pPr algn="r">
              <a:defRPr/>
            </a:pPr>
            <a:r>
              <a:rPr lang="en-GB" sz="1100" dirty="0"/>
              <a:t> 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5410568" y="1143000"/>
            <a:ext cx="14605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وظيفه:</a:t>
            </a:r>
            <a:endParaRPr lang="en-US" sz="1100" b="1" dirty="0"/>
          </a:p>
          <a:p>
            <a:pPr algn="r" rtl="1">
              <a:defRPr/>
            </a:pPr>
            <a:r>
              <a:rPr lang="fa-IR" sz="1100" b="1" dirty="0"/>
              <a:t>گايدلاينها ،پروسيجرها،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پروتکل ها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سيستمهاي کمک به تصميم گيري </a:t>
            </a:r>
            <a:endParaRPr lang="en-US" sz="1100" b="1" dirty="0"/>
          </a:p>
          <a:p>
            <a:pPr algn="r">
              <a:defRPr/>
            </a:pPr>
            <a:r>
              <a:rPr lang="fa-IR" sz="1100" b="1" dirty="0"/>
              <a:t>طرح وظيفه </a:t>
            </a:r>
            <a:endParaRPr 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3948481" y="1143000"/>
            <a:ext cx="13716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●عوامل فردي (کارکنان):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فيزيکي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مسائل رواني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شخصيت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عوامل اجتماعي / خانوادگي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عوامل ادراکي</a:t>
            </a:r>
            <a:endParaRPr lang="en-US" sz="1050" dirty="0"/>
          </a:p>
        </p:txBody>
      </p:sp>
      <p:sp>
        <p:nvSpPr>
          <p:cNvPr id="37" name="Rectangle 36"/>
          <p:cNvSpPr/>
          <p:nvPr/>
        </p:nvSpPr>
        <p:spPr>
          <a:xfrm>
            <a:off x="2451468" y="1184275"/>
            <a:ext cx="13716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a-IR" sz="1100" b="1" dirty="0"/>
              <a:t>عوامل مرتبط با بيمار: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وضعيت باليني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اجتماعي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فيزيکي </a:t>
            </a:r>
            <a:endParaRPr lang="en-US" sz="1100" dirty="0"/>
          </a:p>
          <a:p>
            <a:pPr algn="r" rtl="1">
              <a:defRPr/>
            </a:pPr>
            <a:r>
              <a:rPr lang="fa-IR" sz="1100" b="1" dirty="0"/>
              <a:t>عوامل ذهني/رواني </a:t>
            </a:r>
            <a:endParaRPr lang="en-US" sz="1100" dirty="0"/>
          </a:p>
          <a:p>
            <a:pPr algn="r">
              <a:defRPr/>
            </a:pPr>
            <a:r>
              <a:rPr lang="fa-IR" sz="1100" b="1" dirty="0"/>
              <a:t>روابط بين فردي  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8014068" y="5257800"/>
            <a:ext cx="161925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استراتژيک و سازماني</a:t>
            </a:r>
            <a:r>
              <a:rPr lang="en-US" sz="1050" b="1" dirty="0"/>
              <a:t>: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ساختار سازماني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اهداف، سياستها و استانداردها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فرهنگ ايمني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اولويتها 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ريسک هايي که از محيط خارج سازمان</a:t>
            </a:r>
            <a:endParaRPr lang="en-US" sz="1050" dirty="0"/>
          </a:p>
          <a:p>
            <a:pPr algn="r" rtl="1">
              <a:defRPr/>
            </a:pPr>
            <a:r>
              <a:rPr lang="fa-IR" sz="1050" b="1" dirty="0"/>
              <a:t> به سازمان تحميل مي شوند</a:t>
            </a:r>
            <a:r>
              <a:rPr lang="en-GB" sz="1050" dirty="0"/>
              <a:t> </a:t>
            </a:r>
            <a:endParaRPr lang="en-US" sz="1050" dirty="0"/>
          </a:p>
        </p:txBody>
      </p:sp>
      <p:sp>
        <p:nvSpPr>
          <p:cNvPr id="47" name="Rectangle 46"/>
          <p:cNvSpPr/>
          <p:nvPr/>
        </p:nvSpPr>
        <p:spPr>
          <a:xfrm>
            <a:off x="3262682" y="5284788"/>
            <a:ext cx="1474787" cy="1268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آموزش و تحصيلات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 شايستگي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تناسب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دسترسي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فراهمي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نظارت 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4866057" y="5319714"/>
            <a:ext cx="1533525" cy="1233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مرتبط با تجهيزات و منابع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عملکرد درست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يکپارچگي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قابليت استفاده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محل استقرار </a:t>
            </a:r>
            <a:endParaRPr lang="en-US" sz="1050" dirty="0"/>
          </a:p>
        </p:txBody>
      </p:sp>
      <p:sp>
        <p:nvSpPr>
          <p:cNvPr id="49" name="Rectangle 48"/>
          <p:cNvSpPr/>
          <p:nvPr/>
        </p:nvSpPr>
        <p:spPr>
          <a:xfrm>
            <a:off x="6521818" y="5257800"/>
            <a:ext cx="1371600" cy="1277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1050" b="1" dirty="0"/>
              <a:t>عوامل  مرتبط با شرايط محيط کار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محيط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طرح محيط فيريکي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اجرايي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زمان /فشار کاري </a:t>
            </a:r>
            <a:endParaRPr lang="en-US" sz="1050" dirty="0"/>
          </a:p>
          <a:p>
            <a:pPr algn="r">
              <a:defRPr/>
            </a:pPr>
            <a:r>
              <a:rPr lang="fa-IR" sz="1050" b="1" dirty="0"/>
              <a:t>کارکنان  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3508743" y="4648200"/>
            <a:ext cx="1811338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دستيار جراحي وضعيت بيمار را به جراح آنکال به درستي گزارش نکرد.</a:t>
            </a:r>
            <a:endParaRPr lang="en-US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5307381" y="2514600"/>
            <a:ext cx="140335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دستو العمل و پروتکل انتقال بيمار اورژانسي به </a:t>
            </a:r>
            <a:r>
              <a:rPr lang="en-US" sz="1200" b="1" dirty="0"/>
              <a:t>OR</a:t>
            </a:r>
            <a:r>
              <a:rPr lang="fa-IR" sz="1200" b="1" dirty="0"/>
              <a:t> موجود نبود .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6871068" y="4191000"/>
            <a:ext cx="1143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000" b="1" dirty="0"/>
              <a:t>مشاوره جراحي پس از اينتوبه شدن بيمار ارسال شد .</a:t>
            </a:r>
            <a:endParaRPr lang="en-US" sz="1000" b="1" dirty="0"/>
          </a:p>
        </p:txBody>
      </p:sp>
      <p:sp>
        <p:nvSpPr>
          <p:cNvPr id="29" name="Rectangle 28"/>
          <p:cNvSpPr/>
          <p:nvPr/>
        </p:nvSpPr>
        <p:spPr>
          <a:xfrm>
            <a:off x="6888531" y="2514600"/>
            <a:ext cx="140335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- دسترسي به جراح عروق به صورت اورژانسي ممکن نبود .</a:t>
            </a:r>
            <a:endParaRPr lang="en-US" sz="1200" b="1" dirty="0"/>
          </a:p>
          <a:p>
            <a:pPr algn="ctr" rtl="1">
              <a:defRPr/>
            </a:pPr>
            <a:r>
              <a:rPr lang="fa-IR" sz="1200" b="1" dirty="0"/>
              <a:t>- رزيدنت جراحي بيمار را ويزيت نكرد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3823068" y="2514600"/>
            <a:ext cx="140335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دستيار جراحي عمل جراحي را مربوط به جراحي قلب ندانست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3948481" y="3962400"/>
            <a:ext cx="1403350" cy="547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100" b="1" dirty="0"/>
              <a:t>عدم آگاهي لازم  دستيار نسبت به عارضه پيش آمده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415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"/>
    </mc:Choice>
    <mc:Fallback xmlns="">
      <p:transition spd="slow" advTm="105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 dirty="0"/>
              <a:t>Action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58091"/>
              </p:ext>
            </p:extLst>
          </p:nvPr>
        </p:nvGraphicFramePr>
        <p:xfrm>
          <a:off x="3116853" y="2018212"/>
          <a:ext cx="8786813" cy="461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119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4262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ملاحظات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شاخص 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مسئول</a:t>
                      </a:r>
                      <a:r>
                        <a:rPr lang="fa-IR" sz="1800" baseline="0" dirty="0"/>
                        <a:t> پيگيري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نام واحد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زمان خاتمه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زمان شروع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فعاليت</a:t>
                      </a:r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fa-IR" sz="1800" dirty="0"/>
                        <a:t>رديف 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1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2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3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4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5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6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7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8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24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/>
                        <a:t>9</a:t>
                      </a:r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67"/>
    </mc:Choice>
    <mc:Fallback xmlns="">
      <p:transition spd="slow" advTm="3836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سالم و سربلند باشید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7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75"/>
    </mc:Choice>
    <mc:Fallback xmlns="">
      <p:transition spd="slow" advTm="28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پنیر سوئیسی: جیمز ریزن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853248"/>
            <a:ext cx="6067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81"/>
    </mc:Choice>
    <mc:Fallback xmlns="">
      <p:transition spd="slow" advTm="175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1" y="109818"/>
            <a:ext cx="9404723" cy="140053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رویکردهای مدیریت خطر: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0300" y="2113846"/>
            <a:ext cx="13017501" cy="4195481"/>
          </a:xfrm>
        </p:spPr>
        <p:txBody>
          <a:bodyPr>
            <a:no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مدیریت خطر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(Risk Management)</a:t>
            </a:r>
            <a:r>
              <a:rPr lang="fa-I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کارهائی که انجام می دهیم تا احتمال خطا کاهش یابد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گذشته نگر: </a:t>
            </a:r>
          </a:p>
          <a:p>
            <a:pPr marL="457200" lvl="1" indent="0" algn="r" rtl="1">
              <a:buNone/>
            </a:pPr>
            <a: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وقایع رخ داده درس بگیریم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400050" lvl="1" indent="0" algn="r" rtl="1">
              <a:buNone/>
            </a:pP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Root Cause Analysis </a:t>
            </a: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(RCA)</a:t>
            </a:r>
            <a:endParaRPr lang="fa-IR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آینده نگر:  </a:t>
            </a:r>
          </a:p>
          <a:p>
            <a:pPr marL="457200" lvl="1" indent="0" algn="r" rtl="1">
              <a:buNone/>
            </a:pPr>
            <a: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محیط با خطر بالا پیش دستی کنیم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400050" lvl="1" indent="0" algn="r" rtl="1">
              <a:buNone/>
            </a:pP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Failure Mode Effect Analysis</a:t>
            </a:r>
            <a:r>
              <a:rPr lang="fa-I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(FMEA)</a:t>
            </a:r>
            <a:endParaRPr lang="fa-IR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9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2"/>
    </mc:Choice>
    <mc:Fallback xmlns="">
      <p:transition spd="slow" advTm="36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2019635"/>
            <a:ext cx="10381034" cy="140053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عوامل مؤثر بر خطر ( احتمال خطا)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(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Contributory)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0165"/>
            <a:ext cx="11230953" cy="4195481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اثر گذار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(Influencing)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:خطر را تغییر می دهد ولی ریشه کن نمی کند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  <a:sym typeface="Wingdings" panose="05000000000000000000" pitchFamily="2" charset="2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علتی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(Causal)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  <a:sym typeface="Wingdings" panose="05000000000000000000" pitchFamily="2" charset="2"/>
              </a:rPr>
              <a:t>: حذف آنها منجر به حذف یا کاهش چشمگیر خطر می شود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0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92"/>
    </mc:Choice>
    <mc:Fallback xmlns="">
      <p:transition spd="slow" advTm="6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6" y="602422"/>
            <a:ext cx="10381034" cy="140053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پیش از مدیریت خطر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78296"/>
            <a:ext cx="11794334" cy="4195481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راه اندازی گفتمان و تبیین ضرورت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تعریف خطا و خطر ( تدارک فهرست مورد توافق با همه ذی نفعان)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3- اندازه گیری خطر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4- تدارک منابع ( نیروی انسانی، فضا، تجهیزات...)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5- تدارک ساختار ( پستها، سلسله مراتب، فرآیندهای جدید، اصلاح فرآیندهای قبلی)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6- رهبری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08"/>
    </mc:Choice>
    <mc:Fallback xmlns="">
      <p:transition spd="slow" advTm="178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1543" y="326891"/>
            <a:ext cx="8229600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تجزیه و تحلیل علت ریشه ای حوادث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(RCA) 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3209108" y="1969635"/>
            <a:ext cx="8229600" cy="5000625"/>
          </a:xfrm>
        </p:spPr>
        <p:txBody>
          <a:bodyPr/>
          <a:lstStyle/>
          <a:p>
            <a:pPr algn="r" rtl="1">
              <a:defRPr/>
            </a:pPr>
            <a:r>
              <a:rPr lang="fa-I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روش تحقیقی که اجازه می دهد تا سازمان با روش گذشته  نگر به شناسایی عوامل اساسی خطاها بپردازد و دریابد چرا برخی نتایج رخ داده اند</a:t>
            </a:r>
          </a:p>
          <a:p>
            <a:pPr algn="r" rtl="1">
              <a:defRPr/>
            </a:pPr>
            <a:endParaRPr lang="fa-I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fa-I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 همچنین می تواند در تحلیل رویداد های ”نزدیک بود که ”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Near misses</a:t>
            </a:r>
            <a:r>
              <a:rPr lang="fa-I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مورد استفاده قرار گیرد</a:t>
            </a:r>
          </a:p>
          <a:p>
            <a:pPr>
              <a:defRPr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8399252"/>
      </p:ext>
    </p:extLst>
  </p:cSld>
  <p:clrMapOvr>
    <a:masterClrMapping/>
  </p:clrMapOvr>
  <p:transition advTm="587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0.9|15.2|14.2|41.4|4.7|5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6|5.7|30.2|2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10.3|13.4|2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7|5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6|30.7|17.4|87.4|106.3|4.5|37.1|1.2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3|14.1|11.1|3.7|7.3|3.2|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2|11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6.5|15.1|2.8|2.7|2.8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8.8|0.4|8.2|17.3|14|18.4|7.3|37.1|28|26.2|4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9|5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24.1|20.8|4.6|10.5|1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|3.8|9.8|7.2|14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5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1802</TotalTime>
  <Words>3976</Words>
  <Application>Microsoft Office PowerPoint</Application>
  <PresentationFormat>Custom</PresentationFormat>
  <Paragraphs>857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Ion</vt:lpstr>
      <vt:lpstr>تحلیل ریشه ای علل وقایع Root Cause Analysis</vt:lpstr>
      <vt:lpstr>سؤالات رایج:</vt:lpstr>
      <vt:lpstr>تعریف خطاError </vt:lpstr>
      <vt:lpstr>PowerPoint Presentation</vt:lpstr>
      <vt:lpstr>مدل پنیر سوئیسی: جیمز ریزن</vt:lpstr>
      <vt:lpstr>رویکردهای مدیریت خطر:</vt:lpstr>
      <vt:lpstr>عوامل مؤثر بر خطر ( احتمال خطا) (Contributory)</vt:lpstr>
      <vt:lpstr>پیش از مدیریت خطر</vt:lpstr>
      <vt:lpstr>تجزیه و تحلیل علت ریشه ای حوادث (RCA) </vt:lpstr>
      <vt:lpstr>فرآیند تحلیل علل ریشه ای (Root Cause Analysis) </vt:lpstr>
      <vt:lpstr>تشکیل تیم: 1- اعضای تشکیل تیم</vt:lpstr>
      <vt:lpstr>2- زمان تشکیل تیم</vt:lpstr>
      <vt:lpstr>توالی اقدامات تیم</vt:lpstr>
      <vt:lpstr>تعریف حادثه:</vt:lpstr>
      <vt:lpstr>جمع آوری اطلاعات: منابع</vt:lpstr>
      <vt:lpstr>جمع آوری اطلاعات: زمان</vt:lpstr>
      <vt:lpstr>ترسیم اطلاعات: خط / جدول زمانی وقوع(Time Line/ Table):</vt:lpstr>
      <vt:lpstr>ترسیم نمودار تحلیلی علت ریشه ای</vt:lpstr>
      <vt:lpstr>انتخاب راه حل</vt:lpstr>
      <vt:lpstr>تدوین برنامه عملیاتی</vt:lpstr>
      <vt:lpstr>پی گیری اجرای برنامه و اثر آن</vt:lpstr>
      <vt:lpstr>PowerPoint Presentation</vt:lpstr>
      <vt:lpstr>PowerPoint Presentation</vt:lpstr>
      <vt:lpstr>PowerPoint Presentation</vt:lpstr>
      <vt:lpstr>تحليل علل ريشه ای وقايع</vt:lpstr>
      <vt:lpstr>بیمار با تنگی نفس و دریچه مصنوعی</vt:lpstr>
      <vt:lpstr>PowerPoint Presentation</vt:lpstr>
      <vt:lpstr>PowerPoint Presentation</vt:lpstr>
      <vt:lpstr>PowerPoint Presentation</vt:lpstr>
      <vt:lpstr>What happened?</vt:lpstr>
      <vt:lpstr>How it Happened?</vt:lpstr>
      <vt:lpstr>Unsafe Act</vt:lpstr>
      <vt:lpstr>تحليل علل ريشه اي</vt:lpstr>
      <vt:lpstr>تحليل علل ريشه اي</vt:lpstr>
      <vt:lpstr>مسئله يا مشکل در دست بررسي</vt:lpstr>
      <vt:lpstr>مسئله يا مشکل در دست بررسي</vt:lpstr>
      <vt:lpstr>مسئله يا مشکل در دست بررسي</vt:lpstr>
      <vt:lpstr>مسئله يا مشکل در دست بررسي</vt:lpstr>
      <vt:lpstr>مسئله يا مشکل در دست بررسي</vt:lpstr>
      <vt:lpstr>مسئله يا مشکل در دست بررسي</vt:lpstr>
      <vt:lpstr>مسئله يا مشکل در دست بررسي</vt:lpstr>
      <vt:lpstr>مسئله يا مشکل در دست بررسي</vt:lpstr>
      <vt:lpstr>Action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mojtaba_sedaghat</dc:creator>
  <cp:lastModifiedBy>seidabadi</cp:lastModifiedBy>
  <cp:revision>37</cp:revision>
  <dcterms:created xsi:type="dcterms:W3CDTF">2018-02-03T08:45:56Z</dcterms:created>
  <dcterms:modified xsi:type="dcterms:W3CDTF">2021-10-31T07:59:41Z</dcterms:modified>
</cp:coreProperties>
</file>